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14" r:id="rId1"/>
  </p:sldMasterIdLst>
  <p:sldIdLst>
    <p:sldId id="256" r:id="rId2"/>
    <p:sldId id="259" r:id="rId3"/>
    <p:sldId id="264" r:id="rId4"/>
    <p:sldId id="267" r:id="rId5"/>
    <p:sldId id="268" r:id="rId6"/>
    <p:sldId id="270" r:id="rId7"/>
    <p:sldId id="260" r:id="rId8"/>
    <p:sldId id="265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3543"/>
    <p:restoredTop sz="86429"/>
  </p:normalViewPr>
  <p:slideViewPr>
    <p:cSldViewPr snapToObjects="1">
      <p:cViewPr>
        <p:scale>
          <a:sx n="60" d="100"/>
          <a:sy n="60" d="100"/>
        </p:scale>
        <p:origin x="-1908" y="-618"/>
      </p:cViewPr>
      <p:guideLst>
        <p:guide orient="horz" pos="2158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presProps" Target="presProps.xml"  /><Relationship Id="rId11" Type="http://schemas.openxmlformats.org/officeDocument/2006/relationships/viewProps" Target="viewProps.xml"  /><Relationship Id="rId12" Type="http://schemas.openxmlformats.org/officeDocument/2006/relationships/theme" Target="theme/theme1.xml"  /><Relationship Id="rId13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jpeg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jpeg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jpe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jpeg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jpeg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7.jpeg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8.jpeg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9.jpeg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9.jpeg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400" y="2130424"/>
            <a:ext cx="10363200" cy="1470024"/>
          </a:xfrm>
        </p:spPr>
        <p:txBody>
          <a:bodyPr/>
          <a:lstStyle>
            <a:lvl1pPr>
              <a:defRPr>
                <a:latin typeface="Times New Roman"/>
                <a:cs typeface="Times New Roman"/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2018-10-30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7" name="그림 6" descr="23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29.png"/>
          <p:cNvPicPr>
            <a:picLocks noChangeAspect="1"/>
          </p:cNvPicPr>
          <p:nvPr userDrawn="1"/>
        </p:nvPicPr>
        <p:blipFill rotWithShape="1">
          <a:blip r:embed="rId2">
            <a:grayscl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-18393"/>
            <a:ext cx="12192000" cy="6858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4"/>
            <a:ext cx="12192000" cy="1470024"/>
          </a:xfrm>
        </p:spPr>
        <p:txBody>
          <a:bodyPr>
            <a:normAutofit/>
          </a:bodyPr>
          <a:lstStyle>
            <a:lvl1pPr>
              <a:defRPr sz="4400" b="1">
                <a:latin typeface="Times New Roman"/>
                <a:cs typeface="Times New Roman"/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2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직사각형 15"/>
          <p:cNvSpPr/>
          <p:nvPr userDrawn="1"/>
        </p:nvSpPr>
        <p:spPr>
          <a:xfrm>
            <a:off x="0" y="0"/>
            <a:ext cx="12192000" cy="6860117"/>
          </a:xfrm>
          <a:prstGeom prst="rect">
            <a:avLst/>
          </a:prstGeom>
          <a:solidFill>
            <a:srgbClr val="fbf9f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 userDrawn="1">
            <p:ph type="title" idx="0"/>
          </p:nvPr>
        </p:nvSpPr>
        <p:spPr>
          <a:xfrm>
            <a:off x="609600" y="274637"/>
            <a:ext cx="10972800" cy="1143000"/>
          </a:xfrm>
        </p:spPr>
        <p:txBody>
          <a:bodyPr/>
          <a:lstStyle>
            <a:lvl1pPr>
              <a:defRPr>
                <a:latin typeface="Times New Roman"/>
                <a:cs typeface="Times New Roman"/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857477" y="2214562"/>
            <a:ext cx="6477023" cy="3214686"/>
          </a:xfrm>
        </p:spPr>
        <p:txBody>
          <a:bodyPr>
            <a:normAutofit fontScale="7500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4-1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2117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2017-02-14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2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2017-02-14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18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18-1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13-1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29.png"/>
          <p:cNvPicPr>
            <a:picLocks noChangeAspect="1"/>
          </p:cNvPicPr>
          <p:nvPr userDrawn="1"/>
        </p:nvPicPr>
        <p:blipFill rotWithShape="1">
          <a:blip r:embed="rId2">
            <a:grayscl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2017-02-14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29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4" y="4406900"/>
            <a:ext cx="10363200" cy="1362074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2"/>
            <a:ext cx="10363200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60728D28-603B-4EFC-80F8-17E5E9107035}" type="datetime1">
              <a:rPr lang="ko-KR" altLang="en-US"/>
              <a:pPr>
                <a:defRPr lang="ko-KR" altLang="en-US"/>
              </a:pPr>
              <a:t>2018-10-30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600" y="272520"/>
            <a:ext cx="109728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98082"/>
            <a:ext cx="109728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4232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함초롬돋움"/>
              </a:defRPr>
            </a:lvl1pPr>
          </a:lstStyle>
          <a:p>
            <a:pPr>
              <a:defRPr lang="ko-KR" altLang="en-US"/>
            </a:pPr>
            <a:fld id="{D422D86A-5F52-4165-8473-F1B836277586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4232"/>
            <a:ext cx="3860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함초롬돋움"/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4232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함초롬돋움"/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Times New Roman"/>
          <a:ea typeface="+mj-ea"/>
          <a:cs typeface="Times New Roman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"/>
          <a:ea typeface="+mn-ea"/>
          <a:cs typeface="함초롬돋움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함초롬돋움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함초롬돋움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함초롬돋움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함초롬돋움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9.xml"  /><Relationship Id="rId2" Type="http://schemas.openxmlformats.org/officeDocument/2006/relationships/image" Target="../media/image10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9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1.png"  /><Relationship Id="rId3" Type="http://schemas.openxmlformats.org/officeDocument/2006/relationships/image" Target="../media/image12.png"  /><Relationship Id="rId4" Type="http://schemas.openxmlformats.org/officeDocument/2006/relationships/image" Target="../media/image13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4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0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 rot="0">
            <a:off x="239349" y="1651000"/>
            <a:ext cx="6555201" cy="3721937"/>
            <a:chOff x="141288" y="1238250"/>
            <a:chExt cx="4557101" cy="2791453"/>
          </a:xfrm>
        </p:grpSpPr>
        <p:sp>
          <p:nvSpPr>
            <p:cNvPr id="7" name="자유형 20"/>
            <p:cNvSpPr/>
            <p:nvPr/>
          </p:nvSpPr>
          <p:spPr>
            <a:xfrm>
              <a:off x="234339" y="1318253"/>
              <a:ext cx="4464050" cy="2711450"/>
            </a:xfrm>
            <a:custGeom>
              <a:avLst/>
              <a:gdLst/>
              <a:cxnLst>
                <a:cxn ang="0">
                  <a:pos x="2812" y="220"/>
                </a:cxn>
                <a:cxn ang="0">
                  <a:pos x="2444" y="0"/>
                </a:cxn>
                <a:cxn ang="0">
                  <a:pos x="0" y="0"/>
                </a:cxn>
                <a:cxn ang="0">
                  <a:pos x="0" y="1484"/>
                </a:cxn>
                <a:cxn ang="0">
                  <a:pos x="380" y="1708"/>
                </a:cxn>
                <a:cxn ang="0">
                  <a:pos x="2812" y="1708"/>
                </a:cxn>
                <a:cxn ang="0">
                  <a:pos x="2812" y="220"/>
                </a:cxn>
              </a:cxnLst>
              <a:rect l="0" t="0" r="r" b="b"/>
              <a:pathLst>
                <a:path w="2812" h="1708">
                  <a:moveTo>
                    <a:pt x="2812" y="220"/>
                  </a:moveTo>
                  <a:lnTo>
                    <a:pt x="2444" y="0"/>
                  </a:lnTo>
                  <a:lnTo>
                    <a:pt x="0" y="0"/>
                  </a:lnTo>
                  <a:lnTo>
                    <a:pt x="0" y="1484"/>
                  </a:lnTo>
                  <a:lnTo>
                    <a:pt x="380" y="1708"/>
                  </a:lnTo>
                  <a:lnTo>
                    <a:pt x="2812" y="1708"/>
                  </a:lnTo>
                  <a:lnTo>
                    <a:pt x="2812" y="2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>
              <a:normAutofit/>
            </a:bodyPr>
            <a:lstStyle/>
            <a:p>
              <a:pPr algn="ctr">
                <a:defRPr lang="ko-KR" altLang="en-US"/>
              </a:pPr>
              <a:endParaRPr lang="ko-KR" altLang="en-US">
                <a:solidFill>
                  <a:srgbClr val="ffffff"/>
                </a:solidFill>
                <a:latin typeface="함초롬돋움"/>
                <a:cs typeface="함초롬돋움"/>
              </a:endParaRPr>
            </a:p>
          </p:txBody>
        </p:sp>
        <p:sp>
          <p:nvSpPr>
            <p:cNvPr id="8" name="자유형 20"/>
            <p:cNvSpPr/>
            <p:nvPr/>
          </p:nvSpPr>
          <p:spPr>
            <a:xfrm>
              <a:off x="141288" y="1238250"/>
              <a:ext cx="4464050" cy="2711450"/>
            </a:xfrm>
            <a:custGeom>
              <a:avLst/>
              <a:gdLst/>
              <a:cxnLst>
                <a:cxn ang="0">
                  <a:pos x="2812" y="220"/>
                </a:cxn>
                <a:cxn ang="0">
                  <a:pos x="2444" y="0"/>
                </a:cxn>
                <a:cxn ang="0">
                  <a:pos x="0" y="0"/>
                </a:cxn>
                <a:cxn ang="0">
                  <a:pos x="0" y="1484"/>
                </a:cxn>
                <a:cxn ang="0">
                  <a:pos x="380" y="1708"/>
                </a:cxn>
                <a:cxn ang="0">
                  <a:pos x="2812" y="1708"/>
                </a:cxn>
                <a:cxn ang="0">
                  <a:pos x="2812" y="220"/>
                </a:cxn>
              </a:cxnLst>
              <a:rect l="0" t="0" r="r" b="b"/>
              <a:pathLst>
                <a:path w="2812" h="1708">
                  <a:moveTo>
                    <a:pt x="2812" y="220"/>
                  </a:moveTo>
                  <a:lnTo>
                    <a:pt x="2444" y="0"/>
                  </a:lnTo>
                  <a:lnTo>
                    <a:pt x="0" y="0"/>
                  </a:lnTo>
                  <a:lnTo>
                    <a:pt x="0" y="1484"/>
                  </a:lnTo>
                  <a:lnTo>
                    <a:pt x="380" y="1708"/>
                  </a:lnTo>
                  <a:lnTo>
                    <a:pt x="2812" y="1708"/>
                  </a:lnTo>
                  <a:lnTo>
                    <a:pt x="2812" y="220"/>
                  </a:lnTo>
                  <a:close/>
                </a:path>
              </a:pathLst>
            </a:custGeom>
            <a:noFill/>
            <a:ln w="57150">
              <a:solidFill>
                <a:schemeClr val="accent5"/>
              </a:solidFill>
              <a:miter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>
              <a:normAutofit/>
            </a:bodyPr>
            <a:lstStyle/>
            <a:p>
              <a:pPr marL="0" algn="ctr" defTabSz="664369" rtl="0" eaLnBrk="1" latinLnBrk="1" hangingPunct="1">
                <a:defRPr lang="ko-KR" altLang="en-US"/>
              </a:pPr>
              <a:endParaRPr lang="ko-KR" altLang="en-US" sz="1350" kern="1200">
                <a:solidFill>
                  <a:srgbClr val="ffffff"/>
                </a:solidFill>
                <a:latin typeface="함초롬돋움"/>
                <a:cs typeface="함초롬돋움"/>
              </a:endParaRPr>
            </a:p>
          </p:txBody>
        </p:sp>
      </p:grpSp>
      <p:sp>
        <p:nvSpPr>
          <p:cNvPr id="9" name="제목 8"/>
          <p:cNvSpPr>
            <a:spLocks noGrp="1"/>
          </p:cNvSpPr>
          <p:nvPr>
            <p:ph type="ctrTitle" idx="0"/>
          </p:nvPr>
        </p:nvSpPr>
        <p:spPr>
          <a:xfrm>
            <a:off x="612014" y="2041944"/>
            <a:ext cx="5772209" cy="1470024"/>
          </a:xfrm>
        </p:spPr>
        <p:txBody>
          <a:bodyPr vert="horz" wrap="none" lIns="91440" tIns="45720" rIns="91440" bIns="45720">
            <a:noAutofit/>
          </a:bodyPr>
          <a:lstStyle/>
          <a:p>
            <a:pPr algn="l">
              <a:defRPr lang="ko-KR" altLang="en-US"/>
            </a:pPr>
            <a:r>
              <a:rPr lang="ko-KR" altLang="en-US" sz="5000" b="1">
                <a:solidFill>
                  <a:schemeClr val="accent5"/>
                </a:solidFill>
                <a:latin typeface="함초롬돋움"/>
                <a:cs typeface="함초롬돋움"/>
              </a:rPr>
              <a:t>지구를 지켜라</a:t>
            </a:r>
            <a:endParaRPr lang="ko-KR" altLang="en-US" sz="50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  <p:sp>
        <p:nvSpPr>
          <p:cNvPr id="12" name="제목 8"/>
          <p:cNvSpPr>
            <a:spLocks noGrp="1"/>
          </p:cNvSpPr>
          <p:nvPr/>
        </p:nvSpPr>
        <p:spPr>
          <a:xfrm>
            <a:off x="612014" y="3176972"/>
            <a:ext cx="5772209" cy="1470024"/>
          </a:xfrm>
          <a:prstGeom prst="rect">
            <a:avLst/>
          </a:prstGeom>
        </p:spPr>
        <p:txBody>
          <a:bodyPr vert="horz" wrap="none" lIns="91440" tIns="45720" rIns="91440" bIns="45720" anchor="ctr">
            <a:no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5000" b="1" i="0" u="none" strike="noStrike" kern="1200" cap="none" spc="0" normalizeH="0" baseline="0" mc:Ignorable="hp" hp:hslEmbossed="0">
                <a:solidFill>
                  <a:schemeClr val="accent5"/>
                </a:solidFill>
                <a:latin typeface="함초롬돋움"/>
                <a:cs typeface="함초롬돋움"/>
              </a:rPr>
              <a:t>에너지를 지켜라</a:t>
            </a:r>
            <a:endParaRPr xmlns:mc="http://schemas.openxmlformats.org/markup-compatibility/2006" xmlns:hp="http://schemas.haansoft.com/office/presentation/8.0" kumimoji="0" lang="ko-KR" altLang="en-US" sz="5000" b="1" i="0" u="none" strike="noStrike" kern="1200" cap="none" spc="0" normalizeH="0" baseline="0" mc:Ignorable="hp" hp:hslEmbossed="0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글상자 217"/>
          <p:cNvSpPr txBox="1"/>
          <p:nvPr/>
        </p:nvSpPr>
        <p:spPr>
          <a:xfrm>
            <a:off x="2396430" y="152989"/>
            <a:ext cx="6759909" cy="869068"/>
          </a:xfrm>
          <a:prstGeom prst="rect">
            <a:avLst/>
          </a:prstGeom>
          <a:noFill/>
        </p:spPr>
        <p:txBody>
          <a:bodyPr vert="horz" wrap="none">
            <a:normAutofit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에너지란 무엇일까요</a:t>
            </a:r>
            <a:r>
              <a:rPr lang="en-US" altLang="ko-KR" sz="4000" b="1">
                <a:solidFill>
                  <a:schemeClr val="accent5"/>
                </a:solidFill>
                <a:latin typeface="함초롬돋움"/>
                <a:cs typeface="함초롬돋움"/>
              </a:rPr>
              <a:t>?</a:t>
            </a:r>
            <a:endParaRPr lang="en-US" altLang="ko-KR" sz="40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  <p:sp>
        <p:nvSpPr>
          <p:cNvPr id="54" name=""/>
          <p:cNvSpPr txBox="1"/>
          <p:nvPr/>
        </p:nvSpPr>
        <p:spPr>
          <a:xfrm>
            <a:off x="227347" y="1246733"/>
            <a:ext cx="10729193" cy="694462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endParaRPr lang="ko-KR" altLang="en-US" sz="4000" b="1">
              <a:ea typeface="한컴 고딕"/>
            </a:endParaRPr>
          </a:p>
        </p:txBody>
      </p:sp>
      <p:sp>
        <p:nvSpPr>
          <p:cNvPr id="59" name=""/>
          <p:cNvSpPr/>
          <p:nvPr/>
        </p:nvSpPr>
        <p:spPr>
          <a:xfrm>
            <a:off x="335360" y="1246733"/>
            <a:ext cx="11521280" cy="5719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3300" b="1">
                <a:solidFill>
                  <a:schemeClr val="lt1"/>
                </a:solidFill>
                <a:latin typeface="한컴 고딕"/>
                <a:ea typeface="한컴 고딕"/>
              </a:rPr>
              <a:t>에너지란 물체를 움직이거나 일을 할 수 있는 능력</a:t>
            </a:r>
            <a:endParaRPr lang="ko-KR" altLang="en-US" sz="3300" b="1">
              <a:solidFill>
                <a:schemeClr val="lt1"/>
              </a:solidFill>
            </a:endParaRPr>
          </a:p>
        </p:txBody>
      </p:sp>
      <p:sp>
        <p:nvSpPr>
          <p:cNvPr id="56" name=""/>
          <p:cNvSpPr/>
          <p:nvPr/>
        </p:nvSpPr>
        <p:spPr>
          <a:xfrm>
            <a:off x="1353554" y="2672916"/>
            <a:ext cx="2592288" cy="2592288"/>
          </a:xfrm>
          <a:prstGeom prst="ellipse">
            <a:avLst/>
          </a:prstGeom>
          <a:solidFill>
            <a:schemeClr val="accent5"/>
          </a:solidFill>
          <a:ln w="1270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>
            <a:noAutofit/>
          </a:bodyPr>
          <a:p>
            <a:pPr algn="ctr"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accent1"/>
                </a:solidFill>
                <a:effectLst/>
                <a:ea typeface="한컴 고딕"/>
                <a:cs typeface="함초롬돋움"/>
              </a:rPr>
              <a:t>음식을 </a:t>
            </a:r>
            <a:endParaRPr lang="ko-KR" altLang="en-US" sz="2500" b="1">
              <a:solidFill>
                <a:schemeClr val="accent1"/>
              </a:solidFill>
              <a:effectLst/>
              <a:ea typeface="한컴 고딕"/>
              <a:cs typeface="함초롬돋움"/>
            </a:endParaRPr>
          </a:p>
          <a:p>
            <a:pPr algn="ctr"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accent1"/>
                </a:solidFill>
                <a:effectLst/>
                <a:ea typeface="한컴 고딕"/>
                <a:cs typeface="함초롬돋움"/>
              </a:rPr>
              <a:t>조리하기</a:t>
            </a:r>
            <a:endParaRPr lang="ko-KR" altLang="en-US" sz="2500" b="1">
              <a:solidFill>
                <a:schemeClr val="accent1"/>
              </a:solidFill>
              <a:effectLst/>
              <a:ea typeface="한컴 고딕"/>
              <a:cs typeface="함초롬돋움"/>
            </a:endParaRPr>
          </a:p>
          <a:p>
            <a:pPr algn="ctr"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accent1"/>
                </a:solidFill>
                <a:effectLst/>
                <a:ea typeface="한컴 고딕"/>
                <a:cs typeface="함초롬돋움"/>
              </a:rPr>
              <a:t>위해 사용하는 </a:t>
            </a:r>
            <a:endParaRPr lang="ko-KR" altLang="en-US" sz="2500" b="1">
              <a:solidFill>
                <a:schemeClr val="accent1"/>
              </a:solidFill>
              <a:effectLst/>
              <a:ea typeface="한컴 고딕"/>
              <a:cs typeface="함초롬돋움"/>
            </a:endParaRPr>
          </a:p>
          <a:p>
            <a:pPr algn="ctr">
              <a:buClr>
                <a:schemeClr val="bg1"/>
              </a:buClr>
              <a:buNone/>
              <a:defRPr/>
            </a:pPr>
            <a:r>
              <a:rPr lang="ko-KR" altLang="en-US" sz="4000" b="1">
                <a:solidFill>
                  <a:schemeClr val="accent1"/>
                </a:solidFill>
                <a:effectLst/>
                <a:ea typeface="한컴 고딕"/>
                <a:cs typeface="함초롬돋움"/>
              </a:rPr>
              <a:t>가스</a:t>
            </a:r>
            <a:endParaRPr lang="ko-KR" altLang="en-US" sz="4000" b="1">
              <a:solidFill>
                <a:schemeClr val="accent1"/>
              </a:solidFill>
              <a:effectLst/>
              <a:ea typeface="한컴 고딕"/>
              <a:cs typeface="함초롬돋움"/>
            </a:endParaRPr>
          </a:p>
        </p:txBody>
      </p:sp>
      <p:sp>
        <p:nvSpPr>
          <p:cNvPr id="73" name=""/>
          <p:cNvSpPr/>
          <p:nvPr/>
        </p:nvSpPr>
        <p:spPr>
          <a:xfrm>
            <a:off x="4642879" y="2672916"/>
            <a:ext cx="2592288" cy="2592288"/>
          </a:xfrm>
          <a:prstGeom prst="ellipse">
            <a:avLst/>
          </a:prstGeom>
          <a:solidFill>
            <a:schemeClr val="accent3"/>
          </a:solidFill>
          <a:ln w="127000">
            <a:solidFill>
              <a:srgbClr val="fbefcd"/>
            </a:solidFill>
            <a:prstDash val="solid"/>
            <a:round/>
          </a:ln>
        </p:spPr>
        <p:txBody>
          <a:bodyPr vert="horz" wrap="none" lIns="91440" tIns="45720" rIns="91440" bIns="45720" anchor="t" anchorCtr="0">
            <a:noAutofit/>
          </a:bodyPr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컴퓨터를</a:t>
            </a:r>
            <a:endParaRPr lang="ko-KR" altLang="en-US" sz="25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작동하기 </a:t>
            </a:r>
            <a:endParaRPr lang="ko-KR" altLang="en-US" sz="25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위해 사용하는 </a:t>
            </a:r>
            <a:endParaRPr lang="ko-KR" altLang="en-US" sz="25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40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전기</a:t>
            </a:r>
            <a:endParaRPr lang="ko-KR" altLang="en-US" sz="40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</p:txBody>
      </p:sp>
      <p:sp>
        <p:nvSpPr>
          <p:cNvPr id="74" name=""/>
          <p:cNvSpPr/>
          <p:nvPr/>
        </p:nvSpPr>
        <p:spPr>
          <a:xfrm>
            <a:off x="7932203" y="2672916"/>
            <a:ext cx="2592288" cy="2592288"/>
          </a:xfrm>
          <a:prstGeom prst="ellipse">
            <a:avLst/>
          </a:prstGeom>
          <a:solidFill>
            <a:schemeClr val="accent2"/>
          </a:solidFill>
          <a:ln w="127000">
            <a:solidFill>
              <a:srgbClr val="fdf7e6"/>
            </a:solidFill>
            <a:prstDash val="solid"/>
            <a:round/>
          </a:ln>
        </p:spPr>
        <p:txBody>
          <a:bodyPr vert="horz" wrap="none" lIns="91440" tIns="45720" rIns="91440" bIns="45720" anchor="t" anchorCtr="0">
            <a:noAutofit/>
          </a:bodyPr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자동차를</a:t>
            </a:r>
            <a:endParaRPr lang="ko-KR" altLang="en-US" sz="25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움직</a:t>
            </a:r>
            <a:endParaRPr lang="ko-KR" altLang="en-US" sz="25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25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이는</a:t>
            </a:r>
            <a:endParaRPr lang="ko-KR" altLang="en-US" sz="25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  <a:p>
            <a:pPr algn="ctr">
              <a:spcBef>
                <a:spcPts val="0"/>
              </a:spcBef>
              <a:buClr>
                <a:schemeClr val="bg1"/>
              </a:buClr>
              <a:buNone/>
              <a:defRPr/>
            </a:pPr>
            <a:r>
              <a:rPr lang="ko-KR" altLang="en-US" sz="4000" b="1">
                <a:solidFill>
                  <a:schemeClr val="bg1"/>
                </a:solidFill>
                <a:effectLst/>
                <a:ea typeface="한컴 고딕"/>
                <a:cs typeface="함초롬돋움"/>
              </a:rPr>
              <a:t>석유</a:t>
            </a:r>
            <a:endParaRPr lang="ko-KR" altLang="en-US" sz="4000" b="1">
              <a:solidFill>
                <a:schemeClr val="bg1"/>
              </a:solidFill>
              <a:effectLst/>
              <a:ea typeface="한컴 고딕"/>
              <a:cs typeface="함초롬돋움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Class="entr" presetSubtype="4" fill="hold" grpId="0" nodeType="clickEffect" mc:Ignorable="hp" hp:hslPresetID="200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xmlns:mc="http://schemas.openxmlformats.org/markup-compatibility/2006" xmlns:hp="http://schemas.haansoft.com/office/presentation/8.0" transition="in" filter="wipe(up)" mc:Ignorable="hp" hp:hslFilter="wave(up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xmlns:mc="http://schemas.openxmlformats.org/markup-compatibility/2006" xmlns:hp="http://schemas.haansoft.com/office/presentation/8.0" id="8" presetClass="entr" presetSubtype="4" fill="hold" grpId="1" nodeType="withEffect" mc:Ignorable="hp" hp:hslPresetID="200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xmlns:mc="http://schemas.openxmlformats.org/markup-compatibility/2006" xmlns:hp="http://schemas.haansoft.com/office/presentation/8.0" transition="in" filter="wipe(up)" mc:Ignorable="hp" hp:hslFilter="wave(up)">
                                      <p:cBhvr>
                                        <p:cTn id="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xmlns:mc="http://schemas.openxmlformats.org/markup-compatibility/2006" xmlns:hp="http://schemas.haansoft.com/office/presentation/8.0" id="11" presetClass="entr" presetSubtype="4" fill="hold" grpId="2" nodeType="withEffect" mc:Ignorable="hp" hp:hslPresetID="200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xmlns:mc="http://schemas.openxmlformats.org/markup-compatibility/2006" xmlns:hp="http://schemas.haansoft.com/office/presentation/8.0" transition="in" filter="wipe(up)" mc:Ignorable="hp" hp:hslFilter="wave(up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1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73" grpId="1" animBg="1"/>
      <p:bldP spid="74" grpId="2" animBg="1"/>
      <p:bldP spid="56" grpId="3" animBg="1"/>
      <p:bldP spid="73" grpId="4" animBg="1"/>
      <p:bldP spid="74" grpId="5" animBg="1"/>
      <p:bldP spid="59" grpId="6" animBg="1"/>
    </p:bld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자유형 16"/>
          <p:cNvSpPr/>
          <p:nvPr/>
        </p:nvSpPr>
        <p:spPr>
          <a:xfrm>
            <a:off x="6875067" y="1329025"/>
            <a:ext cx="4694808" cy="4978411"/>
          </a:xfrm>
          <a:custGeom>
            <a:avLst/>
            <a:gdLst/>
            <a:cxnLst>
              <a:cxn ang="0">
                <a:pos x="0" y="0"/>
              </a:cxn>
              <a:cxn ang="0">
                <a:pos x="0" y="1588"/>
              </a:cxn>
              <a:cxn ang="0">
                <a:pos x="408" y="1714"/>
              </a:cxn>
              <a:cxn ang="0">
                <a:pos x="3026" y="1714"/>
              </a:cxn>
              <a:cxn ang="0">
                <a:pos x="3026" y="130"/>
              </a:cxn>
              <a:cxn ang="0">
                <a:pos x="2618" y="0"/>
              </a:cxn>
              <a:cxn ang="0">
                <a:pos x="0" y="0"/>
              </a:cxn>
            </a:cxnLst>
            <a:rect l="0" t="0" r="r" b="b"/>
            <a:pathLst>
              <a:path w="3026" h="1714">
                <a:moveTo>
                  <a:pt x="0" y="0"/>
                </a:moveTo>
                <a:lnTo>
                  <a:pt x="0" y="1588"/>
                </a:lnTo>
                <a:lnTo>
                  <a:pt x="408" y="1714"/>
                </a:lnTo>
                <a:lnTo>
                  <a:pt x="3026" y="1714"/>
                </a:lnTo>
                <a:lnTo>
                  <a:pt x="3026" y="130"/>
                </a:lnTo>
                <a:lnTo>
                  <a:pt x="261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>
            <a:normAutofit/>
          </a:bodyPr>
          <a:lstStyle/>
          <a:p>
            <a:pPr algn="ctr">
              <a:defRPr lang="ko-KR" altLang="en-US"/>
            </a:pPr>
            <a:endParaRPr lang="ko-KR" altLang="en-US">
              <a:latin typeface="함초롬돋움"/>
              <a:cs typeface="함초롬돋움"/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6768075" y="1220754"/>
            <a:ext cx="4694808" cy="4978411"/>
          </a:xfrm>
          <a:custGeom>
            <a:avLst/>
            <a:gdLst/>
            <a:cxnLst>
              <a:cxn ang="0">
                <a:pos x="0" y="0"/>
              </a:cxn>
              <a:cxn ang="0">
                <a:pos x="0" y="1588"/>
              </a:cxn>
              <a:cxn ang="0">
                <a:pos x="408" y="1714"/>
              </a:cxn>
              <a:cxn ang="0">
                <a:pos x="3026" y="1714"/>
              </a:cxn>
              <a:cxn ang="0">
                <a:pos x="3026" y="130"/>
              </a:cxn>
              <a:cxn ang="0">
                <a:pos x="2618" y="0"/>
              </a:cxn>
              <a:cxn ang="0">
                <a:pos x="0" y="0"/>
              </a:cxn>
            </a:cxnLst>
            <a:rect l="0" t="0" r="r" b="b"/>
            <a:pathLst>
              <a:path w="3026" h="1714">
                <a:moveTo>
                  <a:pt x="0" y="0"/>
                </a:moveTo>
                <a:lnTo>
                  <a:pt x="0" y="1588"/>
                </a:lnTo>
                <a:lnTo>
                  <a:pt x="408" y="1714"/>
                </a:lnTo>
                <a:lnTo>
                  <a:pt x="3026" y="1714"/>
                </a:lnTo>
                <a:lnTo>
                  <a:pt x="3026" y="130"/>
                </a:lnTo>
                <a:lnTo>
                  <a:pt x="2618" y="0"/>
                </a:lnTo>
                <a:lnTo>
                  <a:pt x="0" y="0"/>
                </a:lnTo>
                <a:close/>
              </a:path>
            </a:pathLst>
          </a:custGeom>
          <a:noFill/>
          <a:ln w="57150">
            <a:solidFill>
              <a:schemeClr val="accent5"/>
            </a:solidFill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>
            <a:normAutofit/>
          </a:bodyPr>
          <a:lstStyle/>
          <a:p>
            <a:pPr algn="ctr" defTabSz="664369">
              <a:defRPr lang="ko-KR" altLang="en-US"/>
            </a:pPr>
            <a:endParaRPr lang="ko-KR" altLang="en-US" sz="1350">
              <a:latin typeface="함초롬돋움"/>
              <a:cs typeface="함초롬돋움"/>
            </a:endParaRPr>
          </a:p>
        </p:txBody>
      </p:sp>
      <p:sp>
        <p:nvSpPr>
          <p:cNvPr id="18" name="글상자 217"/>
          <p:cNvSpPr txBox="1"/>
          <p:nvPr/>
        </p:nvSpPr>
        <p:spPr>
          <a:xfrm>
            <a:off x="7043961" y="2935938"/>
            <a:ext cx="4454781" cy="1735121"/>
          </a:xfrm>
          <a:prstGeom prst="rect">
            <a:avLst/>
          </a:prstGeom>
          <a:noFill/>
        </p:spPr>
        <p:txBody>
          <a:bodyPr vert="horz" wrap="none" lIns="91440" tIns="45720" rIns="91440" bIns="45720">
            <a:normAutofit fontScale="92500" lnSpcReduction="10000"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생활에 꼮 필요한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  <a:p>
            <a:pPr lvl="0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에너지 금방 사라져 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  <a:p>
            <a:pPr lvl="0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버릴수도 있어요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  <p:sp>
        <p:nvSpPr>
          <p:cNvPr id="19" name="부제목 2"/>
          <p:cNvSpPr>
            <a:spLocks noGrp="1"/>
          </p:cNvSpPr>
          <p:nvPr/>
        </p:nvSpPr>
        <p:spPr>
          <a:xfrm>
            <a:off x="0" y="2233795"/>
            <a:ext cx="6875067" cy="2952328"/>
          </a:xfrm>
          <a:prstGeom prst="rect">
            <a:avLst/>
          </a:prstGeom>
          <a:solidFill>
            <a:schemeClr val="lt1"/>
          </a:solidFill>
        </p:spPr>
        <p:txBody>
          <a:bodyPr vert="horz" lIns="720090" tIns="180022" rIns="720090" bIns="45720">
            <a:no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  현재 우리가 사용하고 있는 에너지원 중 가장 많은 부분을</a:t>
            </a:r>
            <a:r>
              <a: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차지하고 있는  연료인 화석에너지는</a:t>
            </a:r>
            <a:r>
              <a: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수천 만년 전 땅속에서 화산폭발과 함께   동물과 식물이 화석화되면서 만들어진 것입니다</a:t>
            </a:r>
            <a:r>
              <a: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.</a:t>
            </a:r>
            <a:endPara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<a:solidFill>
                <a:schemeClr val="tx1">
                  <a:lumMod val="85000"/>
                  <a:lumOff val="15000"/>
                </a:schemeClr>
              </a:solidFill>
              <a:latin typeface="한컴 고딕"/>
              <a:ea typeface="한컴 고딕"/>
            </a:endParaRPr>
          </a:p>
          <a:p>
            <a:pPr marL="342900" indent="-34290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Blip>
                <a:blip r:embed="rId2"/>
              </a:buBlip>
              <a:defRPr/>
            </a:pPr>
            <a:endPara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<a:solidFill>
                <a:schemeClr val="tx1">
                  <a:lumMod val="85000"/>
                  <a:lumOff val="15000"/>
                </a:schemeClr>
              </a:solidFill>
              <a:ea typeface="한컴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18</a:t>
            </a: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세기 중반 이후로 사람들이 화석에너지를 사용하였는데  이제 그 사용량이 얼마 남지 않았다고 해요</a:t>
            </a:r>
            <a:r>
              <a: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.</a:t>
            </a:r>
            <a:endPara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<a:solidFill>
                <a:schemeClr val="tx1">
                  <a:lumMod val="85000"/>
                  <a:lumOff val="15000"/>
                </a:schemeClr>
              </a:solidFill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"/>
          <p:cNvGrpSpPr/>
          <p:nvPr/>
        </p:nvGrpSpPr>
        <p:grpSpPr>
          <a:xfrm rot="0">
            <a:off x="6768075" y="1220754"/>
            <a:ext cx="4801800" cy="5086682"/>
            <a:chOff x="6768075" y="1220754"/>
            <a:chExt cx="4801800" cy="5086682"/>
          </a:xfrm>
        </p:grpSpPr>
        <p:sp>
          <p:nvSpPr>
            <p:cNvPr id="16" name="자유형 16"/>
            <p:cNvSpPr/>
            <p:nvPr/>
          </p:nvSpPr>
          <p:spPr>
            <a:xfrm>
              <a:off x="6875067" y="1329025"/>
              <a:ext cx="4694808" cy="4978411"/>
            </a:xfrm>
            <a:custGeom>
              <a:avLst/>
              <a:gdLst/>
              <a:cxnLst>
                <a:cxn ang="0">
                  <a:pos x="0" y="0"/>
                </a:cxn>
                <a:cxn ang="0">
                  <a:pos x="0" y="1588"/>
                </a:cxn>
                <a:cxn ang="0">
                  <a:pos x="408" y="1714"/>
                </a:cxn>
                <a:cxn ang="0">
                  <a:pos x="3026" y="1714"/>
                </a:cxn>
                <a:cxn ang="0">
                  <a:pos x="3026" y="130"/>
                </a:cxn>
                <a:cxn ang="0">
                  <a:pos x="2618" y="0"/>
                </a:cxn>
                <a:cxn ang="0">
                  <a:pos x="0" y="0"/>
                </a:cxn>
              </a:cxnLst>
              <a:rect l="0" t="0" r="r" b="b"/>
              <a:pathLst>
                <a:path w="3026" h="1714">
                  <a:moveTo>
                    <a:pt x="0" y="0"/>
                  </a:moveTo>
                  <a:lnTo>
                    <a:pt x="0" y="1588"/>
                  </a:lnTo>
                  <a:lnTo>
                    <a:pt x="408" y="1714"/>
                  </a:lnTo>
                  <a:lnTo>
                    <a:pt x="3026" y="1714"/>
                  </a:lnTo>
                  <a:lnTo>
                    <a:pt x="3026" y="130"/>
                  </a:lnTo>
                  <a:lnTo>
                    <a:pt x="26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>
              <a:normAutofit/>
            </a:bodyPr>
            <a:lstStyle/>
            <a:p>
              <a:pPr algn="ctr">
                <a:defRPr lang="ko-KR" altLang="en-US"/>
              </a:pPr>
              <a:endParaRPr lang="ko-KR" altLang="en-US">
                <a:latin typeface="함초롬돋움"/>
                <a:cs typeface="함초롬돋움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768075" y="1220754"/>
              <a:ext cx="4694808" cy="4978411"/>
            </a:xfrm>
            <a:custGeom>
              <a:avLst/>
              <a:gdLst/>
              <a:cxnLst>
                <a:cxn ang="0">
                  <a:pos x="0" y="0"/>
                </a:cxn>
                <a:cxn ang="0">
                  <a:pos x="0" y="1588"/>
                </a:cxn>
                <a:cxn ang="0">
                  <a:pos x="408" y="1714"/>
                </a:cxn>
                <a:cxn ang="0">
                  <a:pos x="3026" y="1714"/>
                </a:cxn>
                <a:cxn ang="0">
                  <a:pos x="3026" y="130"/>
                </a:cxn>
                <a:cxn ang="0">
                  <a:pos x="2618" y="0"/>
                </a:cxn>
                <a:cxn ang="0">
                  <a:pos x="0" y="0"/>
                </a:cxn>
              </a:cxnLst>
              <a:rect l="0" t="0" r="r" b="b"/>
              <a:pathLst>
                <a:path w="3026" h="1714">
                  <a:moveTo>
                    <a:pt x="0" y="0"/>
                  </a:moveTo>
                  <a:lnTo>
                    <a:pt x="0" y="1588"/>
                  </a:lnTo>
                  <a:lnTo>
                    <a:pt x="408" y="1714"/>
                  </a:lnTo>
                  <a:lnTo>
                    <a:pt x="3026" y="1714"/>
                  </a:lnTo>
                  <a:lnTo>
                    <a:pt x="3026" y="130"/>
                  </a:lnTo>
                  <a:lnTo>
                    <a:pt x="2618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7150">
              <a:solidFill>
                <a:schemeClr val="accent5"/>
              </a:solidFill>
              <a:miter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>
              <a:normAutofit/>
            </a:bodyPr>
            <a:lstStyle/>
            <a:p>
              <a:pPr algn="ctr" defTabSz="664369">
                <a:defRPr lang="ko-KR" altLang="en-US"/>
              </a:pPr>
              <a:endParaRPr lang="ko-KR" altLang="en-US" sz="1350">
                <a:latin typeface="함초롬돋움"/>
                <a:cs typeface="함초롬돋움"/>
              </a:endParaRPr>
            </a:p>
          </p:txBody>
        </p:sp>
      </p:grpSp>
      <p:sp>
        <p:nvSpPr>
          <p:cNvPr id="18" name="글상자 217"/>
          <p:cNvSpPr txBox="1"/>
          <p:nvPr/>
        </p:nvSpPr>
        <p:spPr>
          <a:xfrm>
            <a:off x="7043961" y="2935938"/>
            <a:ext cx="4454781" cy="1735121"/>
          </a:xfrm>
          <a:prstGeom prst="rect">
            <a:avLst/>
          </a:prstGeom>
          <a:noFill/>
        </p:spPr>
        <p:txBody>
          <a:bodyPr vert="horz" wrap="none" lIns="91440" tIns="45720" rIns="91440" bIns="45720">
            <a:normAutofit fontScale="92500" lnSpcReduction="10000"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생활에 꼮 필요한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  <a:p>
            <a:pPr lvl="0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에너지 금방 사라져 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  <a:p>
            <a:pPr lvl="0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버릴수도 있어요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  <p:sp>
        <p:nvSpPr>
          <p:cNvPr id="19" name="부제목 2"/>
          <p:cNvSpPr>
            <a:spLocks noGrp="1"/>
          </p:cNvSpPr>
          <p:nvPr/>
        </p:nvSpPr>
        <p:spPr>
          <a:xfrm>
            <a:off x="0" y="2233795"/>
            <a:ext cx="6875067" cy="2952328"/>
          </a:xfrm>
          <a:prstGeom prst="rect">
            <a:avLst/>
          </a:prstGeom>
          <a:solidFill>
            <a:schemeClr val="lt1"/>
          </a:solidFill>
        </p:spPr>
        <p:txBody>
          <a:bodyPr vert="horz" lIns="720090" tIns="180022" rIns="720090" bIns="45720">
            <a:no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chemeClr val="tx1">
                    <a:lumMod val="85000"/>
                    <a:lumOff val="15000"/>
                  </a:schemeClr>
                </a:solidFill>
                <a:latin typeface="한컴 고딕"/>
                <a:ea typeface="한컴 고딕"/>
              </a:rPr>
              <a:t>  현재 우리나라에서 사용하고 있는 에너지의</a:t>
            </a:r>
            <a:endPara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<a:solidFill>
                <a:schemeClr val="tx1">
                  <a:lumMod val="85000"/>
                  <a:lumOff val="15000"/>
                </a:schemeClr>
              </a:solidFill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2900" b="1" i="0" u="none" strike="noStrike" kern="1200" cap="none" spc="-300" normalizeH="0" baseline="0" mc:Ignorable="hp" hp:hslEmbossed="0">
                <a:solidFill>
                  <a:srgbClr val="ff6600"/>
                </a:solidFill>
                <a:latin typeface="한컴 고딕"/>
                <a:ea typeface="한컴 고딕"/>
              </a:rPr>
              <a:t>84%</a:t>
            </a:r>
            <a:r>
              <a:rPr xmlns:mc="http://schemas.openxmlformats.org/markup-compatibility/2006" xmlns:hp="http://schemas.haansoft.com/office/presentation/8.0" kumimoji="0" lang="ko-KR" altLang="en-US" sz="2900" b="1" i="0" u="none" strike="noStrike" kern="1200" cap="none" spc="-300" normalizeH="0" baseline="0" mc:Ignorable="hp" hp:hslEmbossed="0">
                <a:solidFill>
                  <a:srgbClr val="ff6600"/>
                </a:solidFill>
                <a:latin typeface="한컴 고딕"/>
                <a:ea typeface="한컴 고딕"/>
              </a:rPr>
              <a:t>는 화석에너지</a:t>
            </a:r>
            <a:endParaRPr xmlns:mc="http://schemas.openxmlformats.org/markup-compatibility/2006" xmlns:hp="http://schemas.haansoft.com/office/presentation/8.0" kumimoji="0" lang="ko-KR" altLang="en-US" sz="2900" b="1" i="0" u="none" strike="noStrike" kern="1200" cap="none" spc="-300" normalizeH="0" baseline="0" mc:Ignorable="hp" hp:hslEmbossed="0">
              <a:solidFill>
                <a:srgbClr val="ff6600"/>
              </a:solidFill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br>
              <a:rPr xmlns:mc="http://schemas.openxmlformats.org/markup-compatibility/2006" xmlns:hp="http://schemas.haansoft.com/office/presentation/8.0" kumimoji="0" lang="ko-KR" altLang="en-US" sz="2100" b="1" i="0" u="none" strike="noStrike" kern="1200" cap="none" spc="-300" normalizeH="0" baseline="0" mc:Ignorable="hp" hp:hslEmbossed="0">
                <a:solidFill>
                  <a:srgbClr val="ff6600"/>
                </a:solidFill>
                <a:latin typeface="한컴 고딕"/>
                <a:ea typeface="한컴 고딕"/>
              </a:rPr>
            </a:b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rgbClr val="262626"/>
                </a:solidFill>
                <a:latin typeface="한컴 고딕"/>
                <a:ea typeface="한컴 고딕"/>
              </a:rPr>
              <a:t>  앞으로 </a:t>
            </a:r>
            <a:r>
              <a:rPr xmlns:mc="http://schemas.openxmlformats.org/markup-compatibility/2006" xmlns:hp="http://schemas.haansoft.com/office/presentation/8.0" kumimoji="0" lang="en-US" altLang="ko-KR" sz="2200" b="0" i="0" u="none" strike="noStrike" kern="1200" cap="none" spc="-300" normalizeH="0" baseline="0" mc:Ignorable="hp" hp:hslEmbossed="0">
                <a:solidFill>
                  <a:srgbClr val="262626"/>
                </a:solidFill>
                <a:latin typeface="한컴 고딕"/>
                <a:ea typeface="한컴 고딕"/>
              </a:rPr>
              <a:t>100</a:t>
            </a: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rgbClr val="262626"/>
                </a:solidFill>
                <a:latin typeface="한컴 고딕"/>
                <a:ea typeface="한컴 고딕"/>
              </a:rPr>
              <a:t>년후면 화석에너지를 거의 </a:t>
            </a:r>
            <a:endPara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<a:solidFill>
                <a:srgbClr val="262626"/>
              </a:solidFill>
              <a:latin typeface="한컴 고딕"/>
              <a:ea typeface="한컴 고딕"/>
            </a:endParaRPr>
          </a:p>
          <a:p>
            <a:pPr algn="ctr" defTabSz="914400">
              <a:spcBef>
                <a:spcPct val="20000"/>
              </a:spcBef>
              <a:buClr>
                <a:srgbClr val="ff6600"/>
              </a:buClr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rgbClr val="262626"/>
                </a:solidFill>
                <a:latin typeface="한컴 고딕"/>
                <a:ea typeface="한컴 고딕"/>
              </a:rPr>
              <a:t>사용할수 없게 될지도 몰라요</a:t>
            </a:r>
            <a:br>
              <a:rPr xmlns:mc="http://schemas.openxmlformats.org/markup-compatibility/2006" xmlns:hp="http://schemas.haansoft.com/office/presentation/8.0" kumimoji="0" lang="ko-KR" altLang="en-US" sz="2200" b="0" i="0" u="none" strike="noStrike" kern="1200" cap="none" spc="-300" normalizeH="0" baseline="0" mc:Ignorable="hp" hp:hslEmbossed="0">
                <a:solidFill>
                  <a:srgbClr val="262626"/>
                </a:solidFill>
                <a:latin typeface="한컴 고딕"/>
                <a:ea typeface="한컴 고딕"/>
              </a:rPr>
            </a:br>
            <a:r>
              <a:rPr lang="en-US" altLang="ko-KR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석유 </a:t>
            </a:r>
            <a:r>
              <a:rPr lang="en-US" altLang="ko-KR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46</a:t>
            </a:r>
            <a:r>
              <a:rPr lang="ko-KR" altLang="en-US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년</a:t>
            </a:r>
            <a:r>
              <a:rPr lang="en-US" altLang="ko-KR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,</a:t>
            </a:r>
            <a:r>
              <a:rPr lang="ko-KR" altLang="en-US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 천연가스 </a:t>
            </a:r>
            <a:r>
              <a:rPr lang="en-US" altLang="ko-KR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64</a:t>
            </a:r>
            <a:r>
              <a:rPr lang="ko-KR" altLang="en-US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년이면 끝</a:t>
            </a:r>
            <a:r>
              <a:rPr lang="en-US" altLang="ko-KR" sz="29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)</a:t>
            </a:r>
            <a:endParaRPr lang="en-US" altLang="ko-KR" sz="2900" b="1" spc="-300">
              <a:solidFill>
                <a:srgbClr val="ff6600"/>
              </a:solidFill>
              <a:effectLst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"/>
          <p:cNvPicPr>
            <a:picLocks noChangeAspect="1"/>
          </p:cNvPicPr>
          <p:nvPr/>
        </p:nvPicPr>
        <p:blipFill rotWithShape="1">
          <a:blip r:embed="rId2"/>
          <a:srcRect l="4340"/>
          <a:stretch>
            <a:fillRect/>
          </a:stretch>
        </p:blipFill>
        <p:spPr>
          <a:xfrm>
            <a:off x="695400" y="2009082"/>
            <a:ext cx="4644517" cy="3394909"/>
          </a:xfrm>
          <a:prstGeom prst="rect">
            <a:avLst/>
          </a:prstGeom>
          <a:ln w="101600" cap="sq">
            <a:gradFill>
              <a:gsLst>
                <a:gs pos="0">
                  <a:srgbClr val="ffffff">
                    <a:alpha val="100000"/>
                  </a:srgbClr>
                </a:gs>
                <a:gs pos="50000">
                  <a:srgbClr val="ffffff">
                    <a:lumMod val="75000"/>
                    <a:alpha val="10000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5400000" scaled="0"/>
              <a:tileRect/>
            </a:gradFill>
            <a:miter/>
          </a:ln>
          <a:effectLst>
            <a:outerShdw blurRad="63500" sx="101000" sy="101000" algn="ctr" rotWithShape="0">
              <a:prstClr val="black">
                <a:alpha val="75000"/>
              </a:prstClr>
            </a:outerShdw>
          </a:effectLst>
        </p:spPr>
      </p:pic>
      <p:sp>
        <p:nvSpPr>
          <p:cNvPr id="30" name="부제목 2"/>
          <p:cNvSpPr>
            <a:spLocks noGrp="1"/>
          </p:cNvSpPr>
          <p:nvPr/>
        </p:nvSpPr>
        <p:spPr>
          <a:xfrm>
            <a:off x="5861974" y="1916832"/>
            <a:ext cx="5886654" cy="3601459"/>
          </a:xfrm>
          <a:prstGeom prst="rect">
            <a:avLst/>
          </a:prstGeom>
          <a:solidFill>
            <a:schemeClr val="lt1"/>
          </a:solidFill>
        </p:spPr>
        <p:txBody>
          <a:bodyPr vert="horz" lIns="144018" tIns="144018" rIns="144018" bIns="144018">
            <a:no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b="0" i="0" u="none" strike="noStrike" kern="1200" cap="none" spc="-300" normalizeH="0" baseline="0" mc:Ignorable="hp" hp:hslEmbossed="0">
                <a:solidFill>
                  <a:srgbClr val="ff6600"/>
                </a:solidFill>
                <a:latin typeface="한컴 고딕"/>
                <a:ea typeface="한컴 고딕"/>
              </a:rPr>
              <a:t>  </a:t>
            </a:r>
            <a:br>
              <a:rPr xmlns:mc="http://schemas.openxmlformats.org/markup-compatibility/2006" xmlns:hp="http://schemas.haansoft.com/office/presentation/8.0" kumimoji="0" lang="ko-KR" altLang="en-US" b="0" i="0" u="none" strike="noStrike" kern="1200" cap="none" spc="-300" normalizeH="0" baseline="0" mc:Ignorable="hp" hp:hslEmbossed="0">
                <a:solidFill>
                  <a:srgbClr val="ff6600"/>
                </a:solidFill>
                <a:latin typeface="한컴 고딕"/>
                <a:ea typeface="한컴 고딕"/>
              </a:rPr>
            </a:br>
            <a:r>
              <a:rPr lang="ko-KR" altLang="en-US" sz="25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북금곰 왜 중요할까요</a:t>
            </a:r>
            <a:r>
              <a:rPr lang="en-US" altLang="ko-KR" sz="25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  <a:t>?</a:t>
            </a:r>
            <a:br>
              <a:rPr lang="ko-KR" altLang="en-US" sz="1000" b="1" spc="-300">
                <a:solidFill>
                  <a:srgbClr val="ff6600"/>
                </a:solidFill>
                <a:effectLst/>
                <a:latin typeface="한컴 고딕"/>
                <a:ea typeface="한컴 고딕"/>
              </a:rPr>
            </a:br>
            <a:endParaRPr lang="ko-KR" altLang="en-US" sz="1000" b="1" spc="-300">
              <a:solidFill>
                <a:srgbClr val="ff6600"/>
              </a:solidFill>
              <a:effectLst/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ko-KR" altLang="en-US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해빙에 의존해 살아가는 북극곰은</a:t>
            </a:r>
            <a:endParaRPr lang="ko-KR" altLang="en-US" sz="2100" b="1" spc="-300">
              <a:solidFill>
                <a:schemeClr val="dk1"/>
              </a:solidFill>
              <a:effectLst/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ko-KR" altLang="en-US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기후변화의 직접적인 영향을 받는 중요</a:t>
            </a:r>
            <a:endParaRPr lang="ko-KR" altLang="en-US" sz="2100" b="1" spc="-300">
              <a:solidFill>
                <a:schemeClr val="dk1"/>
              </a:solidFill>
              <a:effectLst/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ko-KR" altLang="en-US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지표종으로 북극 생태계 전반과 기후변화의</a:t>
            </a:r>
            <a:endParaRPr lang="ko-KR" altLang="en-US" sz="2100" b="1" spc="-300">
              <a:solidFill>
                <a:schemeClr val="dk1"/>
              </a:solidFill>
              <a:effectLst/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ko-KR" altLang="en-US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 흐름을 이해하는데 큰 도움이 됨</a:t>
            </a:r>
            <a:r>
              <a:rPr lang="en-US" altLang="ko-KR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.</a:t>
            </a:r>
            <a:endParaRPr lang="en-US" altLang="ko-KR" sz="2100" b="1" spc="-300">
              <a:solidFill>
                <a:schemeClr val="dk1"/>
              </a:solidFill>
              <a:effectLst/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ko-KR" altLang="en-US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또한 먹이사슬의 최상위 포식자로써 </a:t>
            </a:r>
            <a:endParaRPr lang="ko-KR" altLang="en-US" sz="2100" b="1" spc="-300">
              <a:solidFill>
                <a:schemeClr val="dk1"/>
              </a:solidFill>
              <a:effectLst/>
              <a:latin typeface="한컴 고딕"/>
              <a:ea typeface="한컴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ko-KR" altLang="en-US" sz="2100" b="1" spc="-300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북극 생태계 균형을 유지함</a:t>
            </a:r>
            <a:endParaRPr lang="ko-KR" altLang="en-US" sz="2100" b="1" spc="-300">
              <a:solidFill>
                <a:schemeClr val="dk1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33" name=""/>
          <p:cNvSpPr txBox="1"/>
          <p:nvPr/>
        </p:nvSpPr>
        <p:spPr>
          <a:xfrm>
            <a:off x="335360" y="752105"/>
            <a:ext cx="8892989" cy="368024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p>
            <a:pPr marL="218463" lvl="0">
              <a:buClr>
                <a:srgbClr val="000000"/>
              </a:buClr>
              <a:buNone/>
              <a:defRPr/>
            </a:pPr>
            <a:r>
              <a:rPr lang="en-US" altLang="ko-KR" sz="3000">
                <a:solidFill>
                  <a:schemeClr val="accent2"/>
                </a:solidFill>
                <a:effectLst>
                  <a:glow rad="101600">
                    <a:schemeClr val="lt1"/>
                  </a:glow>
                </a:effectLst>
                <a:latin typeface="한컴 솔잎 B"/>
                <a:ea typeface="한컴 솔잎 B"/>
                <a:cs typeface="맑은 고딕"/>
              </a:rPr>
              <a:t>2050</a:t>
            </a:r>
            <a:r>
              <a:rPr lang="ko-KR" altLang="en-US" sz="3000">
                <a:solidFill>
                  <a:schemeClr val="accent2"/>
                </a:solidFill>
                <a:effectLst>
                  <a:glow rad="101600">
                    <a:schemeClr val="lt1"/>
                  </a:glow>
                </a:effectLst>
                <a:latin typeface="한컴 솔잎 B"/>
                <a:ea typeface="한컴 솔잎 B"/>
                <a:cs typeface="맑은 고딕"/>
              </a:rPr>
              <a:t>년 북극곰이 완전히 사라질수 있어요</a:t>
            </a:r>
            <a:endParaRPr lang="ko-KR" altLang="en-US" sz="3000">
              <a:solidFill>
                <a:schemeClr val="accent2"/>
              </a:solidFill>
              <a:effectLst>
                <a:glow rad="101600">
                  <a:schemeClr val="lt1"/>
                </a:glow>
              </a:effectLst>
              <a:latin typeface="한컴 솔잎 B"/>
              <a:ea typeface="한컴 솔잎 B"/>
              <a:cs typeface="맑은 고딕"/>
            </a:endParaRPr>
          </a:p>
        </p:txBody>
      </p:sp>
      <p:sp>
        <p:nvSpPr>
          <p:cNvPr id="37" name=""/>
          <p:cNvSpPr/>
          <p:nvPr/>
        </p:nvSpPr>
        <p:spPr>
          <a:xfrm>
            <a:off x="5627948" y="1916832"/>
            <a:ext cx="234026" cy="3601459"/>
          </a:xfrm>
          <a:prstGeom prst="rect">
            <a:avLst/>
          </a:prstGeom>
          <a:gradFill flip="xy" rotWithShape="1">
            <a:gsLst>
              <a:gs pos="0">
                <a:schemeClr val="accent1">
                  <a:shade val="20000"/>
                  <a:satMod val="125000"/>
                </a:schemeClr>
              </a:gs>
              <a:gs pos="100000">
                <a:schemeClr val="accent1">
                  <a:shade val="100000"/>
                  <a:satMod val="125000"/>
                </a:schemeClr>
              </a:gs>
            </a:gsLst>
            <a:lin ang="18900000" scaled="1"/>
            <a:tileRect/>
          </a:gradFill>
          <a:ln>
            <a:noFill/>
          </a:ln>
          <a:effectLst/>
          <a:extLst>
            <a:ext uri="49926C4B-DF97-48ae-9DD6-E73424213832">
              <hp:hncExtEffects xmlns:hp="http://schemas.haansoft.com/office/presentation/8.0">
                <hd:hncFillOverlay xmlns:hd="http://schemas.haansoft.com/office/drawingml/8.0" r:id="rId3"/>
              </hp:hncExtEffects>
            </a:ext>
          </a:ex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sp>
        <p:nvSpPr>
          <p:cNvPr id="38" name=""/>
          <p:cNvSpPr/>
          <p:nvPr/>
        </p:nvSpPr>
        <p:spPr>
          <a:xfrm flipH="1">
            <a:off x="11631616" y="1916832"/>
            <a:ext cx="234026" cy="3601459"/>
          </a:xfrm>
          <a:prstGeom prst="rect">
            <a:avLst/>
          </a:prstGeom>
          <a:gradFill flip="xy" rotWithShape="1">
            <a:gsLst>
              <a:gs pos="0">
                <a:schemeClr val="accent1">
                  <a:shade val="20000"/>
                  <a:satMod val="125000"/>
                </a:schemeClr>
              </a:gs>
              <a:gs pos="100000">
                <a:schemeClr val="accent1">
                  <a:shade val="100000"/>
                  <a:satMod val="125000"/>
                </a:schemeClr>
              </a:gs>
            </a:gsLst>
            <a:lin ang="18900000" scaled="1"/>
            <a:tileRect/>
          </a:gradFill>
          <a:ln>
            <a:noFill/>
          </a:ln>
          <a:effectLst/>
          <a:extLst>
            <a:ext uri="49926C4B-DF97-48ae-9DD6-E73424213832">
              <hp:hncExtEffects xmlns:hp="http://schemas.haansoft.com/office/presentation/8.0">
                <hd:hncFillOverlay xmlns:hd="http://schemas.haansoft.com/office/drawingml/8.0" r:id="rId3"/>
              </hp:hncExtEffects>
            </a:ext>
          </a:ex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grpSp>
        <p:nvGrpSpPr>
          <p:cNvPr id="44" name=""/>
          <p:cNvGrpSpPr/>
          <p:nvPr/>
        </p:nvGrpSpPr>
        <p:grpSpPr>
          <a:xfrm rot="0">
            <a:off x="0" y="0"/>
            <a:ext cx="1340749" cy="1340768"/>
            <a:chOff x="0" y="0"/>
            <a:chExt cx="936104" cy="936117"/>
          </a:xfrm>
        </p:grpSpPr>
        <p:sp>
          <p:nvSpPr>
            <p:cNvPr id="40" name=""/>
            <p:cNvSpPr/>
            <p:nvPr/>
          </p:nvSpPr>
          <p:spPr>
            <a:xfrm flipV="1">
              <a:off x="0" y="0"/>
              <a:ext cx="936104" cy="936117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en-US" altLang="ko-KR"/>
            </a:p>
          </p:txBody>
        </p:sp>
        <p:cxnSp>
          <p:nvCxnSpPr>
            <p:cNvPr id="42" name=""/>
            <p:cNvCxnSpPr/>
            <p:nvPr/>
          </p:nvCxnSpPr>
          <p:spPr>
            <a:xfrm>
              <a:off x="0" y="44624"/>
              <a:ext cx="776991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"/>
            <p:cNvCxnSpPr/>
            <p:nvPr/>
          </p:nvCxnSpPr>
          <p:spPr>
            <a:xfrm rot="16200000" flipH="1" flipV="1">
              <a:off x="-353521" y="400849"/>
              <a:ext cx="801698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"/>
          <p:cNvGrpSpPr/>
          <p:nvPr/>
        </p:nvGrpSpPr>
        <p:grpSpPr>
          <a:xfrm rot="0" flipH="1" flipV="1">
            <a:off x="11255896" y="5921883"/>
            <a:ext cx="936104" cy="936117"/>
            <a:chOff x="0" y="0"/>
            <a:chExt cx="936104" cy="936117"/>
          </a:xfrm>
        </p:grpSpPr>
        <p:sp>
          <p:nvSpPr>
            <p:cNvPr id="46" name=""/>
            <p:cNvSpPr/>
            <p:nvPr/>
          </p:nvSpPr>
          <p:spPr>
            <a:xfrm flipV="1">
              <a:off x="0" y="0"/>
              <a:ext cx="936104" cy="936117"/>
            </a:xfrm>
            <a:prstGeom prst="rt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en-US" altLang="ko-KR"/>
            </a:p>
          </p:txBody>
        </p:sp>
        <p:cxnSp>
          <p:nvCxnSpPr>
            <p:cNvPr id="47" name=""/>
            <p:cNvCxnSpPr/>
            <p:nvPr/>
          </p:nvCxnSpPr>
          <p:spPr>
            <a:xfrm>
              <a:off x="0" y="44624"/>
              <a:ext cx="776991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"/>
            <p:cNvCxnSpPr/>
            <p:nvPr/>
          </p:nvCxnSpPr>
          <p:spPr>
            <a:xfrm rot="16200000" flipH="1" flipV="1">
              <a:off x="-353521" y="400849"/>
              <a:ext cx="801698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"/>
          <p:cNvSpPr txBox="1"/>
          <p:nvPr/>
        </p:nvSpPr>
        <p:spPr>
          <a:xfrm>
            <a:off x="155340" y="112925"/>
            <a:ext cx="777323" cy="700613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lang="en-US" altLang="ko-KR" sz="4000" b="1">
                <a:solidFill>
                  <a:schemeClr val="lt1"/>
                </a:solidFill>
              </a:rPr>
              <a:t>01</a:t>
            </a:r>
            <a:endParaRPr lang="en-US" altLang="ko-KR" sz="4000" b="1">
              <a:solidFill>
                <a:schemeClr val="lt1"/>
              </a:solidFill>
            </a:endParaRPr>
          </a:p>
        </p:txBody>
      </p:sp>
      <p:sp>
        <p:nvSpPr>
          <p:cNvPr id="14" name="글상자 217"/>
          <p:cNvSpPr txBox="1"/>
          <p:nvPr/>
        </p:nvSpPr>
        <p:spPr>
          <a:xfrm>
            <a:off x="884262" y="221170"/>
            <a:ext cx="7551998" cy="530935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 lang="ko-KR" altLang="en-US"/>
            </a:pPr>
            <a:r>
              <a:rPr lang="ko-KR" altLang="en-US" sz="2500" b="1">
                <a:solidFill>
                  <a:srgbClr val="000000"/>
                </a:solidFill>
                <a:latin typeface="한컴 고딕"/>
                <a:ea typeface="한컴 고딕"/>
                <a:cs typeface="함초롬돋움"/>
              </a:rPr>
              <a:t>지구가 아프면 세계인도 아파요</a:t>
            </a:r>
            <a:endParaRPr lang="ko-KR" altLang="en-US" sz="2500" b="1">
              <a:solidFill>
                <a:srgbClr val="000000"/>
              </a:solidFill>
              <a:ea typeface="한컴 고딕"/>
              <a:cs typeface="함초롬돋움"/>
            </a:endParaRPr>
          </a:p>
          <a:p>
            <a:pPr lvl="0">
              <a:defRPr lang="ko-KR" altLang="en-US"/>
            </a:pPr>
            <a:endParaRPr lang="ko-KR" altLang="en-US" sz="2500" b="1">
              <a:solidFill>
                <a:srgbClr val="ff6600"/>
              </a:solidFill>
              <a:ea typeface="한컴 고딕"/>
              <a:cs typeface="함초롬돋움"/>
            </a:endParaRPr>
          </a:p>
        </p:txBody>
      </p:sp>
      <p:pic>
        <p:nvPicPr>
          <p:cNvPr id="53" name="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0425038" y="4445669"/>
            <a:ext cx="1071562" cy="10715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99756" y="0"/>
            <a:ext cx="2419879" cy="1473188"/>
          </a:xfrm>
          <a:prstGeom prst="rect">
            <a:avLst/>
          </a:prstGeom>
        </p:spPr>
      </p:pic>
      <p:sp>
        <p:nvSpPr>
          <p:cNvPr id="33" name=""/>
          <p:cNvSpPr txBox="1"/>
          <p:nvPr/>
        </p:nvSpPr>
        <p:spPr>
          <a:xfrm>
            <a:off x="2088434" y="752105"/>
            <a:ext cx="6444717" cy="368024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p>
            <a:pPr marL="218463" lvl="0">
              <a:buClr>
                <a:srgbClr val="000000"/>
              </a:buClr>
              <a:buNone/>
              <a:defRPr/>
            </a:pPr>
            <a:r>
              <a:rPr lang="ko-KR" altLang="en-US" sz="3000">
                <a:solidFill>
                  <a:schemeClr val="accent2"/>
                </a:solidFill>
                <a:effectLst>
                  <a:glow rad="101600">
                    <a:schemeClr val="lt1"/>
                  </a:glow>
                </a:effectLst>
                <a:latin typeface="한컴 솔잎 B"/>
                <a:ea typeface="한컴 솔잎 B"/>
                <a:cs typeface="맑은 고딕"/>
              </a:rPr>
              <a:t>화석연료에서 나오는 이산화탄소</a:t>
            </a:r>
            <a:endParaRPr lang="ko-KR" altLang="en-US" sz="3000">
              <a:solidFill>
                <a:schemeClr val="accent2"/>
              </a:solidFill>
              <a:effectLst>
                <a:glow rad="101600">
                  <a:schemeClr val="lt1"/>
                </a:glow>
              </a:effectLst>
              <a:latin typeface="한컴 솔잎 B"/>
              <a:ea typeface="한컴 솔잎 B"/>
              <a:cs typeface="맑은 고딕"/>
            </a:endParaRPr>
          </a:p>
        </p:txBody>
      </p:sp>
      <p:grpSp>
        <p:nvGrpSpPr>
          <p:cNvPr id="44" name=""/>
          <p:cNvGrpSpPr/>
          <p:nvPr/>
        </p:nvGrpSpPr>
        <p:grpSpPr>
          <a:xfrm rot="0">
            <a:off x="0" y="0"/>
            <a:ext cx="1340749" cy="1340768"/>
            <a:chOff x="0" y="0"/>
            <a:chExt cx="936104" cy="936117"/>
          </a:xfrm>
        </p:grpSpPr>
        <p:sp>
          <p:nvSpPr>
            <p:cNvPr id="40" name=""/>
            <p:cNvSpPr/>
            <p:nvPr/>
          </p:nvSpPr>
          <p:spPr>
            <a:xfrm flipV="1">
              <a:off x="0" y="0"/>
              <a:ext cx="936104" cy="936117"/>
            </a:xfrm>
            <a:prstGeom prst="rtTriangle">
              <a:avLst/>
            </a:prstGeom>
            <a:solidFill>
              <a:srgbClr val="4281c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en-US" altLang="ko-KR"/>
            </a:p>
          </p:txBody>
        </p:sp>
        <p:cxnSp>
          <p:nvCxnSpPr>
            <p:cNvPr id="42" name=""/>
            <p:cNvCxnSpPr/>
            <p:nvPr/>
          </p:nvCxnSpPr>
          <p:spPr>
            <a:xfrm>
              <a:off x="0" y="44624"/>
              <a:ext cx="776991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"/>
            <p:cNvCxnSpPr/>
            <p:nvPr/>
          </p:nvCxnSpPr>
          <p:spPr>
            <a:xfrm rot="16200000" flipH="1">
              <a:off x="-353521" y="400849"/>
              <a:ext cx="801698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"/>
          <p:cNvGrpSpPr/>
          <p:nvPr/>
        </p:nvGrpSpPr>
        <p:grpSpPr>
          <a:xfrm rot="0" flipH="1" flipV="1">
            <a:off x="11255896" y="5921883"/>
            <a:ext cx="936104" cy="936117"/>
            <a:chOff x="0" y="0"/>
            <a:chExt cx="936104" cy="936117"/>
          </a:xfrm>
        </p:grpSpPr>
        <p:sp>
          <p:nvSpPr>
            <p:cNvPr id="46" name=""/>
            <p:cNvSpPr/>
            <p:nvPr/>
          </p:nvSpPr>
          <p:spPr>
            <a:xfrm flipV="1">
              <a:off x="0" y="0"/>
              <a:ext cx="936104" cy="936117"/>
            </a:xfrm>
            <a:prstGeom prst="rtTriangle">
              <a:avLst/>
            </a:prstGeom>
            <a:solidFill>
              <a:srgbClr val="4281c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en-US" altLang="ko-KR"/>
            </a:p>
          </p:txBody>
        </p:sp>
        <p:cxnSp>
          <p:nvCxnSpPr>
            <p:cNvPr id="47" name=""/>
            <p:cNvCxnSpPr/>
            <p:nvPr/>
          </p:nvCxnSpPr>
          <p:spPr>
            <a:xfrm>
              <a:off x="0" y="44624"/>
              <a:ext cx="776991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"/>
            <p:cNvCxnSpPr/>
            <p:nvPr/>
          </p:nvCxnSpPr>
          <p:spPr>
            <a:xfrm rot="16200000" flipH="1">
              <a:off x="-353521" y="400849"/>
              <a:ext cx="801698" cy="0"/>
            </a:xfrm>
            <a:prstGeom prst="line">
              <a:avLst/>
            </a:prstGeom>
            <a:ln>
              <a:solidFill>
                <a:schemeClr val="l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"/>
          <p:cNvSpPr txBox="1"/>
          <p:nvPr/>
        </p:nvSpPr>
        <p:spPr>
          <a:xfrm>
            <a:off x="155340" y="112925"/>
            <a:ext cx="777323" cy="700613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lang="en-US" altLang="ko-KR" sz="4000" b="1">
                <a:solidFill>
                  <a:schemeClr val="lt1"/>
                </a:solidFill>
              </a:rPr>
              <a:t>02</a:t>
            </a:r>
            <a:endParaRPr lang="en-US" altLang="ko-KR" sz="4000" b="1">
              <a:solidFill>
                <a:schemeClr val="lt1"/>
              </a:solidFill>
            </a:endParaRPr>
          </a:p>
        </p:txBody>
      </p:sp>
      <p:sp>
        <p:nvSpPr>
          <p:cNvPr id="14" name="글상자 217"/>
          <p:cNvSpPr txBox="1"/>
          <p:nvPr/>
        </p:nvSpPr>
        <p:spPr>
          <a:xfrm>
            <a:off x="2286456" y="221170"/>
            <a:ext cx="5348371" cy="530935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 lang="ko-KR" altLang="en-US"/>
            </a:pPr>
            <a:r>
              <a:rPr lang="ko-KR" altLang="en-US" sz="2500" b="1">
                <a:solidFill>
                  <a:srgbClr val="000000"/>
                </a:solidFill>
                <a:latin typeface="한컴 고딕"/>
                <a:ea typeface="한컴 고딕"/>
                <a:cs typeface="함초롬돋움"/>
              </a:rPr>
              <a:t>지구를 아프게 하는것</a:t>
            </a:r>
            <a:r>
              <a:rPr lang="en-US" altLang="ko-KR" sz="2500" b="1">
                <a:solidFill>
                  <a:srgbClr val="000000"/>
                </a:solidFill>
                <a:latin typeface="한컴 고딕"/>
                <a:ea typeface="한컴 고딕"/>
                <a:cs typeface="함초롬돋움"/>
              </a:rPr>
              <a:t>?</a:t>
            </a:r>
            <a:endParaRPr lang="en-US" altLang="ko-KR" sz="2500" b="1">
              <a:solidFill>
                <a:srgbClr val="000000"/>
              </a:solidFill>
              <a:latin typeface="한컴 고딕"/>
              <a:ea typeface="한컴 고딕"/>
              <a:cs typeface="함초롬돋움"/>
            </a:endParaRPr>
          </a:p>
          <a:p>
            <a:pPr lvl="0">
              <a:defRPr lang="ko-KR" altLang="en-US"/>
            </a:pPr>
            <a:endParaRPr lang="ko-KR" altLang="en-US" sz="2500" b="1">
              <a:solidFill>
                <a:srgbClr val="ff6600"/>
              </a:solidFill>
              <a:ea typeface="한컴 고딕"/>
              <a:cs typeface="함초롬돋움"/>
            </a:endParaRPr>
          </a:p>
        </p:txBody>
      </p:sp>
      <p:sp>
        <p:nvSpPr>
          <p:cNvPr id="58" name=""/>
          <p:cNvSpPr/>
          <p:nvPr/>
        </p:nvSpPr>
        <p:spPr>
          <a:xfrm>
            <a:off x="670375" y="1916832"/>
            <a:ext cx="11053572" cy="4320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900" b="1">
                <a:latin typeface="한컴 고딕"/>
                <a:ea typeface="한컴 고딕"/>
              </a:rPr>
              <a:t>온실효과</a:t>
            </a:r>
            <a:r>
              <a:rPr lang="en-US" altLang="ko-KR" sz="1900" b="1">
                <a:latin typeface="한컴 고딕"/>
                <a:ea typeface="한컴 고딕"/>
              </a:rPr>
              <a:t>:</a:t>
            </a:r>
            <a:r>
              <a:rPr lang="ko-KR" altLang="en-US" sz="1900" b="1">
                <a:latin typeface="한컴 고딕"/>
                <a:ea typeface="한컴 고딕"/>
              </a:rPr>
              <a:t> 지구대기를 이산화탄소가 비닐막처럼 감싸 온도를 높임</a:t>
            </a:r>
            <a:endParaRPr lang="ko-KR" altLang="en-US" sz="1900" b="1">
              <a:latin typeface="한컴 고딕"/>
              <a:ea typeface="한컴 고딕"/>
            </a:endParaRPr>
          </a:p>
        </p:txBody>
      </p:sp>
      <p:grpSp>
        <p:nvGrpSpPr>
          <p:cNvPr id="70" name=""/>
          <p:cNvGrpSpPr/>
          <p:nvPr/>
        </p:nvGrpSpPr>
        <p:grpSpPr>
          <a:xfrm rot="0">
            <a:off x="2088434" y="3320992"/>
            <a:ext cx="2270799" cy="1871797"/>
            <a:chOff x="916140" y="1968637"/>
            <a:chExt cx="2707587" cy="2231837"/>
          </a:xfrm>
        </p:grpSpPr>
        <p:sp>
          <p:nvSpPr>
            <p:cNvPr id="68" name=""/>
            <p:cNvSpPr/>
            <p:nvPr/>
          </p:nvSpPr>
          <p:spPr>
            <a:xfrm rot="5400000">
              <a:off x="1154015" y="1730762"/>
              <a:ext cx="2231836" cy="2707586"/>
            </a:xfrm>
            <a:custGeom>
              <a:avLst/>
              <a:gdLst>
                <a:gd name="connsiteX0" fmla="*/ -551 w 2231837"/>
                <a:gd name="connsiteY0" fmla="*/ 1591436 h 2707588"/>
                <a:gd name="connsiteX1" fmla="*/ 1151476 w 2231837"/>
                <a:gd name="connsiteY1" fmla="*/ 2808 h 2707588"/>
                <a:gd name="connsiteX2" fmla="*/ 2231697 w 2231837"/>
                <a:gd name="connsiteY2" fmla="*/ 1591435 h 2707588"/>
                <a:gd name="connsiteX3" fmla="*/ 2231697 w 2231837"/>
                <a:gd name="connsiteY3" fmla="*/ 1591435 h 2707588"/>
                <a:gd name="connsiteX4" fmla="*/ 1115573 w 2231837"/>
                <a:gd name="connsiteY4" fmla="*/ 2707559 h 2707588"/>
                <a:gd name="connsiteX5" fmla="*/ -551 w 2231837"/>
                <a:gd name="connsiteY5" fmla="*/ 1591436 h 2707588"/>
                <a:gd name="connsiteX6" fmla="*/ -551 w 2231837"/>
                <a:gd name="connsiteY6" fmla="*/ 1591436 h 270758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31837" h="2707588">
                  <a:moveTo>
                    <a:pt x="-551" y="1591436"/>
                  </a:moveTo>
                  <a:cubicBezTo>
                    <a:pt x="-552" y="975018"/>
                    <a:pt x="692408" y="641212"/>
                    <a:pt x="1151476" y="2808"/>
                  </a:cubicBezTo>
                  <a:cubicBezTo>
                    <a:pt x="1692535" y="736463"/>
                    <a:pt x="2231696" y="975015"/>
                    <a:pt x="2231697" y="1591435"/>
                  </a:cubicBezTo>
                  <a:quadBezTo>
                    <a:pt x="2231697" y="1591435"/>
                    <a:pt x="2231697" y="1591435"/>
                  </a:quadBezTo>
                  <a:cubicBezTo>
                    <a:pt x="2231697" y="2207853"/>
                    <a:pt x="1731991" y="2707559"/>
                    <a:pt x="1115573" y="2707559"/>
                  </a:cubicBezTo>
                  <a:cubicBezTo>
                    <a:pt x="499155" y="2707560"/>
                    <a:pt x="-550" y="2207854"/>
                    <a:pt x="-551" y="1591436"/>
                  </a:cubicBezTo>
                  <a:lnTo>
                    <a:pt x="-551" y="1591436"/>
                  </a:lnTo>
                  <a:close/>
                </a:path>
              </a:pathLst>
            </a:custGeom>
            <a:solidFill>
              <a:srgbClr val="87c4e1"/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tx1"/>
                </a:buClr>
                <a:buNone/>
                <a:defRPr/>
              </a:pPr>
              <a:endParaRPr lang="ko-KR" altLang="en-US" spc="-40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69" name=""/>
            <p:cNvSpPr/>
            <p:nvPr/>
          </p:nvSpPr>
          <p:spPr>
            <a:xfrm>
              <a:off x="1092300" y="2149326"/>
              <a:ext cx="1870496" cy="1870496"/>
            </a:xfrm>
            <a:prstGeom prst="ellipse">
              <a:avLst/>
            </a:prstGeom>
            <a:solidFill>
              <a:schemeClr val="lt1"/>
            </a:solidFill>
            <a:ln w="28575">
              <a:solidFill>
                <a:srgbClr val="4281c6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b="1" spc="-300">
                  <a:solidFill>
                    <a:srgbClr val="1c194f"/>
                  </a:solidFill>
                  <a:effectLst/>
                  <a:latin typeface="한컴 고딕"/>
                  <a:ea typeface="한컴 고딕"/>
                </a:rPr>
                <a:t>화석에너지</a:t>
              </a:r>
              <a:endParaRPr lang="ko-KR" altLang="en-US" b="1" spc="-300">
                <a:solidFill>
                  <a:srgbClr val="1c194f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b="1" spc="-300">
                  <a:solidFill>
                    <a:srgbClr val="1c194f"/>
                  </a:solidFill>
                  <a:effectLst/>
                  <a:latin typeface="한컴 고딕"/>
                  <a:ea typeface="한컴 고딕"/>
                </a:rPr>
                <a:t>사용시</a:t>
              </a:r>
              <a:endParaRPr lang="ko-KR" altLang="en-US" b="1" spc="-300">
                <a:solidFill>
                  <a:srgbClr val="1c194f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b="1" spc="-300">
                  <a:solidFill>
                    <a:srgbClr val="1c194f"/>
                  </a:solidFill>
                  <a:effectLst/>
                  <a:latin typeface="한컴 고딕"/>
                  <a:ea typeface="한컴 고딕"/>
                </a:rPr>
                <a:t>이산화탄소</a:t>
              </a:r>
              <a:endParaRPr lang="ko-KR" altLang="en-US" b="1" spc="-300">
                <a:solidFill>
                  <a:srgbClr val="1c194f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b="1" spc="-300">
                  <a:solidFill>
                    <a:srgbClr val="1c194f"/>
                  </a:solidFill>
                  <a:effectLst/>
                  <a:latin typeface="한컴 고딕"/>
                  <a:ea typeface="한컴 고딕"/>
                </a:rPr>
                <a:t>배출</a:t>
              </a:r>
              <a:endParaRPr lang="ko-KR" altLang="en-US" b="1" spc="-300">
                <a:solidFill>
                  <a:srgbClr val="1c194f"/>
                </a:solidFill>
                <a:effectLst/>
                <a:ea typeface="한컴 고딕"/>
              </a:endParaRPr>
            </a:p>
          </p:txBody>
        </p:sp>
      </p:grpSp>
      <p:grpSp>
        <p:nvGrpSpPr>
          <p:cNvPr id="78" name=""/>
          <p:cNvGrpSpPr/>
          <p:nvPr/>
        </p:nvGrpSpPr>
        <p:grpSpPr>
          <a:xfrm rot="0">
            <a:off x="5012236" y="3320992"/>
            <a:ext cx="2270799" cy="1871797"/>
            <a:chOff x="916140" y="1968637"/>
            <a:chExt cx="2707587" cy="2231837"/>
          </a:xfrm>
        </p:grpSpPr>
        <p:sp>
          <p:nvSpPr>
            <p:cNvPr id="79" name=""/>
            <p:cNvSpPr/>
            <p:nvPr/>
          </p:nvSpPr>
          <p:spPr>
            <a:xfrm rot="5400000">
              <a:off x="1154015" y="1730762"/>
              <a:ext cx="2231836" cy="2707586"/>
            </a:xfrm>
            <a:custGeom>
              <a:avLst/>
              <a:gdLst>
                <a:gd name="connsiteX0" fmla="*/ -551 w 2231837"/>
                <a:gd name="connsiteY0" fmla="*/ 1591436 h 2707588"/>
                <a:gd name="connsiteX1" fmla="*/ 1151476 w 2231837"/>
                <a:gd name="connsiteY1" fmla="*/ 2808 h 2707588"/>
                <a:gd name="connsiteX2" fmla="*/ 2231697 w 2231837"/>
                <a:gd name="connsiteY2" fmla="*/ 1591435 h 2707588"/>
                <a:gd name="connsiteX3" fmla="*/ 2231697 w 2231837"/>
                <a:gd name="connsiteY3" fmla="*/ 1591435 h 2707588"/>
                <a:gd name="connsiteX4" fmla="*/ 1115573 w 2231837"/>
                <a:gd name="connsiteY4" fmla="*/ 2707559 h 2707588"/>
                <a:gd name="connsiteX5" fmla="*/ -551 w 2231837"/>
                <a:gd name="connsiteY5" fmla="*/ 1591436 h 2707588"/>
                <a:gd name="connsiteX6" fmla="*/ -551 w 2231837"/>
                <a:gd name="connsiteY6" fmla="*/ 1591436 h 270758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31837" h="2707588">
                  <a:moveTo>
                    <a:pt x="-551" y="1591436"/>
                  </a:moveTo>
                  <a:cubicBezTo>
                    <a:pt x="-552" y="975018"/>
                    <a:pt x="692408" y="641212"/>
                    <a:pt x="1151476" y="2808"/>
                  </a:cubicBezTo>
                  <a:cubicBezTo>
                    <a:pt x="1692535" y="736463"/>
                    <a:pt x="2231696" y="975015"/>
                    <a:pt x="2231697" y="1591435"/>
                  </a:cubicBezTo>
                  <a:quadBezTo>
                    <a:pt x="2231697" y="1591435"/>
                    <a:pt x="2231697" y="1591435"/>
                  </a:quadBezTo>
                  <a:cubicBezTo>
                    <a:pt x="2231697" y="2207853"/>
                    <a:pt x="1731991" y="2707559"/>
                    <a:pt x="1115573" y="2707559"/>
                  </a:cubicBezTo>
                  <a:cubicBezTo>
                    <a:pt x="499155" y="2707560"/>
                    <a:pt x="-550" y="2207854"/>
                    <a:pt x="-551" y="1591436"/>
                  </a:cubicBezTo>
                  <a:lnTo>
                    <a:pt x="-551" y="1591436"/>
                  </a:lnTo>
                  <a:close/>
                </a:path>
              </a:pathLst>
            </a:custGeom>
            <a:solidFill>
              <a:srgbClr val="7b7b7b"/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tx1"/>
                </a:buClr>
                <a:buNone/>
                <a:defRPr/>
              </a:pPr>
              <a:endParaRPr lang="ko-KR" altLang="en-US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80" name=""/>
            <p:cNvSpPr/>
            <p:nvPr/>
          </p:nvSpPr>
          <p:spPr>
            <a:xfrm>
              <a:off x="1092300" y="2149326"/>
              <a:ext cx="1870496" cy="1870496"/>
            </a:xfrm>
            <a:prstGeom prst="ellipse">
              <a:avLst/>
            </a:prstGeom>
            <a:solidFill>
              <a:schemeClr val="lt1"/>
            </a:solidFill>
            <a:ln w="28575">
              <a:solidFill>
                <a:srgbClr val="40404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sz="1900" b="1">
                  <a:solidFill>
                    <a:schemeClr val="tx1"/>
                  </a:solidFill>
                  <a:effectLst/>
                  <a:latin typeface="한컴 고딕"/>
                  <a:ea typeface="한컴 고딕"/>
                </a:rPr>
                <a:t>온실</a:t>
              </a:r>
              <a:endParaRPr lang="ko-KR" altLang="en-US" sz="1900" b="1">
                <a:solidFill>
                  <a:schemeClr val="tx1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sz="1900" b="1">
                  <a:solidFill>
                    <a:schemeClr val="tx1"/>
                  </a:solidFill>
                  <a:effectLst/>
                  <a:latin typeface="한컴 고딕"/>
                  <a:ea typeface="한컴 고딕"/>
                </a:rPr>
                <a:t>효과</a:t>
              </a:r>
              <a:endParaRPr lang="ko-KR" altLang="en-US" sz="1900" b="1">
                <a:solidFill>
                  <a:schemeClr val="tx1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sz="1900" b="1">
                  <a:solidFill>
                    <a:schemeClr val="tx1"/>
                  </a:solidFill>
                  <a:effectLst/>
                  <a:latin typeface="한컴 고딕"/>
                  <a:ea typeface="한컴 고딕"/>
                </a:rPr>
                <a:t>발생</a:t>
              </a:r>
              <a:endParaRPr lang="ko-KR" altLang="en-US" sz="1900" b="1">
                <a:solidFill>
                  <a:schemeClr val="tx1"/>
                </a:solidFill>
                <a:effectLst/>
                <a:latin typeface="한컴 고딕"/>
                <a:ea typeface="한컴 고딕"/>
              </a:endParaRPr>
            </a:p>
          </p:txBody>
        </p:sp>
      </p:grpSp>
      <p:grpSp>
        <p:nvGrpSpPr>
          <p:cNvPr id="81" name=""/>
          <p:cNvGrpSpPr/>
          <p:nvPr/>
        </p:nvGrpSpPr>
        <p:grpSpPr>
          <a:xfrm rot="0">
            <a:off x="8166226" y="3320988"/>
            <a:ext cx="1926217" cy="1871796"/>
            <a:chOff x="915641" y="1968633"/>
            <a:chExt cx="2296725" cy="2231835"/>
          </a:xfrm>
        </p:grpSpPr>
        <p:sp>
          <p:nvSpPr>
            <p:cNvPr id="82" name=""/>
            <p:cNvSpPr/>
            <p:nvPr/>
          </p:nvSpPr>
          <p:spPr>
            <a:xfrm rot="5400000">
              <a:off x="948086" y="1936188"/>
              <a:ext cx="2231835" cy="2296725"/>
            </a:xfrm>
            <a:custGeom>
              <a:avLst/>
              <a:gdLst>
                <a:gd name="connsiteX0" fmla="*/ 4 w 2231836"/>
                <a:gd name="connsiteY0" fmla="*/ 942433 h 2296726"/>
                <a:gd name="connsiteX1" fmla="*/ 1114627 w 2231836"/>
                <a:gd name="connsiteY1" fmla="*/ -381 h 2296726"/>
                <a:gd name="connsiteX2" fmla="*/ 2231842 w 2231836"/>
                <a:gd name="connsiteY2" fmla="*/ 942432 h 2296726"/>
                <a:gd name="connsiteX3" fmla="*/ 2231842 w 2231836"/>
                <a:gd name="connsiteY3" fmla="*/ 942433 h 2296726"/>
                <a:gd name="connsiteX4" fmla="*/ 1115924 w 2231836"/>
                <a:gd name="connsiteY4" fmla="*/ 2296226 h 2296726"/>
                <a:gd name="connsiteX5" fmla="*/ 5 w 2231836"/>
                <a:gd name="connsiteY5" fmla="*/ 942433 h 2296726"/>
                <a:gd name="connsiteX6" fmla="*/ 5 w 2231836"/>
                <a:gd name="connsiteY6" fmla="*/ 942433 h 2296726"/>
                <a:gd name="connsiteX7" fmla="*/ 4 w 2231836"/>
                <a:gd name="connsiteY7" fmla="*/ 942433 h 229672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31836" h="2296726">
                  <a:moveTo>
                    <a:pt x="4" y="942433"/>
                  </a:moveTo>
                  <a:cubicBezTo>
                    <a:pt x="4" y="194754"/>
                    <a:pt x="498322" y="-381"/>
                    <a:pt x="1114627" y="-381"/>
                  </a:cubicBezTo>
                  <a:cubicBezTo>
                    <a:pt x="1730932" y="-383"/>
                    <a:pt x="2231841" y="194751"/>
                    <a:pt x="2231842" y="942432"/>
                  </a:cubicBezTo>
                  <a:quadBezTo>
                    <a:pt x="2231842" y="942432"/>
                    <a:pt x="2231842" y="942433"/>
                  </a:quadBezTo>
                  <a:cubicBezTo>
                    <a:pt x="2231842" y="1690112"/>
                    <a:pt x="1732228" y="2296226"/>
                    <a:pt x="1115924" y="2296226"/>
                  </a:cubicBezTo>
                  <a:cubicBezTo>
                    <a:pt x="499619" y="2296227"/>
                    <a:pt x="5" y="1690113"/>
                    <a:pt x="5" y="942433"/>
                  </a:cubicBezTo>
                  <a:quadBezTo>
                    <a:pt x="5" y="942433"/>
                    <a:pt x="5" y="942433"/>
                  </a:quadBezTo>
                  <a:lnTo>
                    <a:pt x="4" y="942433"/>
                  </a:lnTo>
                  <a:close/>
                </a:path>
              </a:pathLst>
            </a:custGeom>
            <a:solidFill>
              <a:srgbClr val="ecbb2d"/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tx1"/>
                </a:buClr>
                <a:buNone/>
                <a:defRPr/>
              </a:pPr>
              <a:endParaRPr lang="ko-KR" altLang="en-US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83" name=""/>
            <p:cNvSpPr/>
            <p:nvPr/>
          </p:nvSpPr>
          <p:spPr>
            <a:xfrm>
              <a:off x="1149085" y="2149326"/>
              <a:ext cx="1870496" cy="1870496"/>
            </a:xfrm>
            <a:prstGeom prst="ellipse">
              <a:avLst/>
            </a:prstGeom>
            <a:solidFill>
              <a:schemeClr val="lt1"/>
            </a:solidFill>
            <a:ln w="28575">
              <a:solidFill>
                <a:srgbClr val="c87d0e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sz="1900" b="1">
                  <a:solidFill>
                    <a:srgbClr val="6a3030"/>
                  </a:solidFill>
                  <a:effectLst/>
                  <a:latin typeface="한컴 고딕"/>
                  <a:ea typeface="한컴 고딕"/>
                </a:rPr>
                <a:t>지구</a:t>
              </a:r>
              <a:endParaRPr lang="ko-KR" altLang="en-US" sz="1900" b="1">
                <a:solidFill>
                  <a:srgbClr val="6a3030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sz="1900" b="1">
                  <a:solidFill>
                    <a:srgbClr val="6a3030"/>
                  </a:solidFill>
                  <a:effectLst/>
                  <a:latin typeface="한컴 고딕"/>
                  <a:ea typeface="한컴 고딕"/>
                </a:rPr>
                <a:t>온난화</a:t>
              </a:r>
              <a:endParaRPr lang="ko-KR" altLang="en-US" sz="1900" b="1">
                <a:solidFill>
                  <a:srgbClr val="6a3030"/>
                </a:solidFill>
                <a:effectLst/>
                <a:latin typeface="한컴 고딕"/>
                <a:ea typeface="한컴 고딕"/>
              </a:endParaRPr>
            </a:p>
            <a:p>
              <a:pPr algn="ctr">
                <a:buClr>
                  <a:schemeClr val="tx1"/>
                </a:buClr>
                <a:buNone/>
                <a:defRPr/>
              </a:pPr>
              <a:r>
                <a:rPr lang="ko-KR" altLang="en-US" sz="1900" b="1">
                  <a:solidFill>
                    <a:srgbClr val="6a3030"/>
                  </a:solidFill>
                  <a:effectLst/>
                  <a:latin typeface="한컴 고딕"/>
                  <a:ea typeface="한컴 고딕"/>
                </a:rPr>
                <a:t>가속</a:t>
              </a:r>
              <a:endParaRPr lang="ko-KR" altLang="en-US" sz="1900" b="1">
                <a:solidFill>
                  <a:srgbClr val="6a3030"/>
                </a:solidFill>
                <a:effectLst/>
                <a:latin typeface="한컴 고딕"/>
                <a:ea typeface="한컴 고딕"/>
              </a:endParaRPr>
            </a:p>
          </p:txBody>
        </p:sp>
      </p:grpSp>
      <p:sp>
        <p:nvSpPr>
          <p:cNvPr id="90" name=""/>
          <p:cNvSpPr/>
          <p:nvPr/>
        </p:nvSpPr>
        <p:spPr>
          <a:xfrm>
            <a:off x="670375" y="2348880"/>
            <a:ext cx="11053572" cy="432048"/>
          </a:xfrm>
          <a:prstGeom prst="rect">
            <a:avLst/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900" b="1">
                <a:solidFill>
                  <a:schemeClr val="accent2"/>
                </a:solidFill>
                <a:latin typeface="한컴 고딕"/>
                <a:ea typeface="한컴 고딕"/>
              </a:rPr>
              <a:t>빙하의 소멸 </a:t>
            </a:r>
            <a:r>
              <a:rPr lang="en-US" altLang="ko-KR" sz="1900" b="1">
                <a:solidFill>
                  <a:schemeClr val="accent2"/>
                </a:solidFill>
                <a:latin typeface="한컴 고딕"/>
                <a:ea typeface="한컴 고딕"/>
              </a:rPr>
              <a:t>-&gt;</a:t>
            </a:r>
            <a:r>
              <a:rPr lang="ko-KR" altLang="en-US" sz="1900" b="1">
                <a:solidFill>
                  <a:schemeClr val="accent2"/>
                </a:solidFill>
                <a:latin typeface="한컴 고딕"/>
                <a:ea typeface="한컴 고딕"/>
              </a:rPr>
              <a:t> 해수면 상승으로 인한 섬나라 바다에 잠겨 소멸 위기</a:t>
            </a:r>
            <a:endParaRPr lang="ko-KR" altLang="en-US" sz="1900" b="1">
              <a:solidFill>
                <a:schemeClr val="accent2"/>
              </a:solidFill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글상자 217"/>
          <p:cNvSpPr txBox="1"/>
          <p:nvPr/>
        </p:nvSpPr>
        <p:spPr>
          <a:xfrm>
            <a:off x="6240016" y="1063278"/>
            <a:ext cx="5391757" cy="1740880"/>
          </a:xfrm>
          <a:prstGeom prst="rect">
            <a:avLst/>
          </a:prstGeom>
          <a:noFill/>
        </p:spPr>
        <p:txBody>
          <a:bodyPr vert="horz" wrap="none">
            <a:normAutofit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 lang="ko-KR" altLang="en-US"/>
            </a:pPr>
            <a:r>
              <a:rPr lang="ko-KR" altLang="en-US" sz="4000" b="1">
                <a:solidFill>
                  <a:schemeClr val="accent5"/>
                </a:solidFill>
                <a:latin typeface="함초롬돋움"/>
                <a:cs typeface="함초롬돋움"/>
              </a:rPr>
              <a:t>에너지 절약 실천 약속</a:t>
            </a:r>
            <a:endParaRPr lang="ko-KR" altLang="en-US" sz="40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  <p:sp>
        <p:nvSpPr>
          <p:cNvPr id="41" name=""/>
          <p:cNvSpPr/>
          <p:nvPr/>
        </p:nvSpPr>
        <p:spPr>
          <a:xfrm>
            <a:off x="6672064" y="1933718"/>
            <a:ext cx="4959710" cy="4352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전기를 아껴써요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sp>
        <p:nvSpPr>
          <p:cNvPr id="42" name=""/>
          <p:cNvSpPr/>
          <p:nvPr/>
        </p:nvSpPr>
        <p:spPr>
          <a:xfrm>
            <a:off x="6672064" y="2552158"/>
            <a:ext cx="4959710" cy="4352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수돗물을 아껴써요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sp>
        <p:nvSpPr>
          <p:cNvPr id="43" name=""/>
          <p:cNvSpPr/>
          <p:nvPr/>
        </p:nvSpPr>
        <p:spPr>
          <a:xfrm>
            <a:off x="6672064" y="3170599"/>
            <a:ext cx="4959710" cy="4352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가까운 거리는 걸어서</a:t>
            </a:r>
            <a:r>
              <a:rPr lang="en-US" altLang="ko-KR" sz="2000" b="1">
                <a:latin typeface="한컴 고딕"/>
                <a:ea typeface="한컴 고딕"/>
              </a:rPr>
              <a:t>/</a:t>
            </a:r>
            <a:r>
              <a:rPr lang="ko-KR" altLang="en-US" sz="2000" b="1">
                <a:latin typeface="한컴 고딕"/>
                <a:ea typeface="한컴 고딕"/>
              </a:rPr>
              <a:t> 대중교통이용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sp>
        <p:nvSpPr>
          <p:cNvPr id="44" name=""/>
          <p:cNvSpPr/>
          <p:nvPr/>
        </p:nvSpPr>
        <p:spPr>
          <a:xfrm>
            <a:off x="6672064" y="3789040"/>
            <a:ext cx="4959710" cy="4352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실내 냉방</a:t>
            </a:r>
            <a:r>
              <a:rPr lang="en-US" altLang="ko-KR" sz="2000" b="1">
                <a:latin typeface="한컴 고딕"/>
                <a:ea typeface="한컴 고딕"/>
              </a:rPr>
              <a:t>,</a:t>
            </a:r>
            <a:r>
              <a:rPr lang="ko-KR" altLang="en-US" sz="2000" b="1">
                <a:latin typeface="한컴 고딕"/>
                <a:ea typeface="한컴 고딕"/>
              </a:rPr>
              <a:t> 난방 온도 적정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sp>
        <p:nvSpPr>
          <p:cNvPr id="45" name="글상자 217"/>
          <p:cNvSpPr txBox="1"/>
          <p:nvPr/>
        </p:nvSpPr>
        <p:spPr>
          <a:xfrm>
            <a:off x="6240016" y="4224260"/>
            <a:ext cx="5391757" cy="500884"/>
          </a:xfrm>
          <a:prstGeom prst="rect">
            <a:avLst/>
          </a:prstGeom>
          <a:noFill/>
        </p:spPr>
        <p:txBody>
          <a:bodyPr vert="horz" wrap="none">
            <a:normAutofit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 lang="ko-KR" altLang="en-US"/>
            </a:pPr>
            <a:r>
              <a:rPr lang="ko-KR" altLang="en-US" sz="1700" b="1">
                <a:solidFill>
                  <a:schemeClr val="accent5"/>
                </a:solidFill>
                <a:latin typeface="함초롬돋움"/>
                <a:cs typeface="함초롬돋움"/>
              </a:rPr>
              <a:t>여름철 </a:t>
            </a:r>
            <a:r>
              <a:rPr lang="en-US" altLang="ko-KR" sz="1700" b="1">
                <a:solidFill>
                  <a:schemeClr val="accent5"/>
                </a:solidFill>
                <a:latin typeface="함초롬돋움"/>
                <a:cs typeface="함초롬돋움"/>
              </a:rPr>
              <a:t>26~28</a:t>
            </a:r>
            <a:r>
              <a:rPr lang="ko-KR" altLang="en-US" sz="1700" b="1">
                <a:solidFill>
                  <a:schemeClr val="accent5"/>
                </a:solidFill>
                <a:latin typeface="함초롬돋움"/>
                <a:cs typeface="함초롬돋움"/>
              </a:rPr>
              <a:t> 도</a:t>
            </a:r>
            <a:r>
              <a:rPr lang="en-US" altLang="ko-KR" sz="1700" b="1">
                <a:solidFill>
                  <a:schemeClr val="accent5"/>
                </a:solidFill>
                <a:latin typeface="함초롬돋움"/>
                <a:cs typeface="함초롬돋움"/>
              </a:rPr>
              <a:t>/</a:t>
            </a:r>
            <a:r>
              <a:rPr lang="ko-KR" altLang="en-US" sz="1700" b="1">
                <a:solidFill>
                  <a:schemeClr val="accent5"/>
                </a:solidFill>
                <a:latin typeface="함초롬돋움"/>
                <a:cs typeface="함초롬돋움"/>
              </a:rPr>
              <a:t> 겨울철 </a:t>
            </a:r>
            <a:r>
              <a:rPr lang="en-US" altLang="ko-KR" sz="1700" b="1">
                <a:solidFill>
                  <a:schemeClr val="accent5"/>
                </a:solidFill>
                <a:latin typeface="함초롬돋움"/>
                <a:cs typeface="함초롬돋움"/>
              </a:rPr>
              <a:t>18~20</a:t>
            </a:r>
            <a:r>
              <a:rPr lang="ko-KR" altLang="en-US" sz="1700" b="1">
                <a:solidFill>
                  <a:schemeClr val="accent5"/>
                </a:solidFill>
                <a:latin typeface="함초롬돋움"/>
                <a:cs typeface="함초롬돋움"/>
              </a:rPr>
              <a:t>도</a:t>
            </a:r>
            <a:endParaRPr lang="ko-KR" altLang="en-US" sz="17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  <p:sp>
        <p:nvSpPr>
          <p:cNvPr id="46" name=""/>
          <p:cNvSpPr/>
          <p:nvPr/>
        </p:nvSpPr>
        <p:spPr>
          <a:xfrm>
            <a:off x="6672064" y="4725144"/>
            <a:ext cx="4959710" cy="4352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적극적인 재활용</a:t>
            </a:r>
            <a:r>
              <a:rPr lang="en-US" altLang="ko-KR" sz="2000" b="1">
                <a:latin typeface="한컴 고딕"/>
                <a:ea typeface="한컴 고딕"/>
              </a:rPr>
              <a:t>,</a:t>
            </a:r>
            <a:r>
              <a:rPr lang="ko-KR" altLang="en-US" sz="2000" b="1">
                <a:latin typeface="한컴 고딕"/>
                <a:ea typeface="한컴 고딕"/>
              </a:rPr>
              <a:t> 자원 아끼고 다시쓰기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sp>
        <p:nvSpPr>
          <p:cNvPr id="47" name=""/>
          <p:cNvSpPr/>
          <p:nvPr/>
        </p:nvSpPr>
        <p:spPr>
          <a:xfrm>
            <a:off x="6672064" y="5406048"/>
            <a:ext cx="4959710" cy="43522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ko-KR" altLang="en-US" sz="2000" b="1">
                <a:latin typeface="한컴 고딕"/>
                <a:ea typeface="한컴 고딕"/>
              </a:rPr>
              <a:t>환경사랑</a:t>
            </a:r>
            <a:r>
              <a:rPr lang="en-US" altLang="ko-KR" sz="2000" b="1">
                <a:latin typeface="한컴 고딕"/>
                <a:ea typeface="한컴 고딕"/>
              </a:rPr>
              <a:t>,</a:t>
            </a:r>
            <a:r>
              <a:rPr lang="ko-KR" altLang="en-US" sz="2000" b="1">
                <a:latin typeface="한컴 고딕"/>
                <a:ea typeface="한컴 고딕"/>
              </a:rPr>
              <a:t> 나부터 실천</a:t>
            </a:r>
            <a:endParaRPr lang="ko-KR" altLang="en-US" sz="2000" b="1">
              <a:latin typeface="한컴 고딕"/>
              <a:ea typeface="한컴 고딕"/>
            </a:endParaRPr>
          </a:p>
        </p:txBody>
      </p:sp>
      <p:sp>
        <p:nvSpPr>
          <p:cNvPr id="48" name="글상자 217"/>
          <p:cNvSpPr txBox="1"/>
          <p:nvPr/>
        </p:nvSpPr>
        <p:spPr>
          <a:xfrm>
            <a:off x="6240016" y="5841268"/>
            <a:ext cx="5391757" cy="500884"/>
          </a:xfrm>
          <a:prstGeom prst="rect">
            <a:avLst/>
          </a:prstGeom>
          <a:noFill/>
        </p:spPr>
        <p:txBody>
          <a:bodyPr vert="horz" wrap="none">
            <a:normAutofit/>
          </a:bodyPr>
          <a:lstStyle>
            <a:defPPr>
              <a:defRPr lang="ko-KR"/>
            </a:defPPr>
            <a:lvl1pPr marL="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1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 lang="ko-KR" altLang="en-US"/>
            </a:pPr>
            <a:r>
              <a:rPr lang="ko-KR" altLang="en-US" sz="1700" b="1">
                <a:solidFill>
                  <a:schemeClr val="accent5"/>
                </a:solidFill>
                <a:latin typeface="함초롬돋움"/>
                <a:cs typeface="함초롬돋움"/>
              </a:rPr>
              <a:t>일회용 컵 줄임</a:t>
            </a:r>
            <a:r>
              <a:rPr lang="en-US" altLang="ko-KR" sz="1700" b="1">
                <a:solidFill>
                  <a:schemeClr val="accent5"/>
                </a:solidFill>
                <a:latin typeface="함초롬돋움"/>
                <a:cs typeface="함초롬돋움"/>
              </a:rPr>
              <a:t>,</a:t>
            </a:r>
            <a:r>
              <a:rPr lang="ko-KR" altLang="en-US" sz="1700" b="1">
                <a:solidFill>
                  <a:schemeClr val="accent5"/>
                </a:solidFill>
                <a:latin typeface="함초롬돋움"/>
                <a:cs typeface="함초롬돋움"/>
              </a:rPr>
              <a:t> 합성세제나 비누 적당량 사용</a:t>
            </a:r>
            <a:endParaRPr lang="ko-KR" altLang="en-US" sz="1700" b="1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 rot="0">
            <a:off x="3436464" y="1770896"/>
            <a:ext cx="5312167" cy="3276062"/>
            <a:chOff x="4245203" y="258536"/>
            <a:chExt cx="4546898" cy="2804112"/>
          </a:xfrm>
        </p:grpSpPr>
        <p:sp>
          <p:nvSpPr>
            <p:cNvPr id="6" name="자유형 20"/>
            <p:cNvSpPr/>
            <p:nvPr/>
          </p:nvSpPr>
          <p:spPr>
            <a:xfrm>
              <a:off x="4328053" y="351202"/>
              <a:ext cx="4464048" cy="2711446"/>
            </a:xfrm>
            <a:custGeom>
              <a:avLst/>
              <a:gdLst/>
              <a:cxnLst>
                <a:cxn ang="0">
                  <a:pos x="2812" y="220"/>
                </a:cxn>
                <a:cxn ang="0">
                  <a:pos x="2444" y="0"/>
                </a:cxn>
                <a:cxn ang="0">
                  <a:pos x="0" y="0"/>
                </a:cxn>
                <a:cxn ang="0">
                  <a:pos x="0" y="1484"/>
                </a:cxn>
                <a:cxn ang="0">
                  <a:pos x="380" y="1708"/>
                </a:cxn>
                <a:cxn ang="0">
                  <a:pos x="2812" y="1708"/>
                </a:cxn>
                <a:cxn ang="0">
                  <a:pos x="2812" y="220"/>
                </a:cxn>
              </a:cxnLst>
              <a:rect l="0" t="0" r="r" b="b"/>
              <a:pathLst>
                <a:path w="2812" h="1708">
                  <a:moveTo>
                    <a:pt x="2812" y="220"/>
                  </a:moveTo>
                  <a:lnTo>
                    <a:pt x="2444" y="0"/>
                  </a:lnTo>
                  <a:lnTo>
                    <a:pt x="0" y="0"/>
                  </a:lnTo>
                  <a:lnTo>
                    <a:pt x="0" y="1484"/>
                  </a:lnTo>
                  <a:lnTo>
                    <a:pt x="380" y="1708"/>
                  </a:lnTo>
                  <a:lnTo>
                    <a:pt x="2812" y="1708"/>
                  </a:lnTo>
                  <a:lnTo>
                    <a:pt x="2812" y="2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>
              <a:normAutofit/>
            </a:bodyPr>
            <a:lstStyle/>
            <a:p>
              <a:pPr algn="ctr">
                <a:defRPr lang="ko-KR" altLang="en-US"/>
              </a:pPr>
              <a:endParaRPr lang="ko-KR" altLang="en-US">
                <a:latin typeface="함초롬돋움"/>
                <a:cs typeface="함초롬돋움"/>
              </a:endParaRPr>
            </a:p>
          </p:txBody>
        </p:sp>
        <p:sp>
          <p:nvSpPr>
            <p:cNvPr id="7" name="자유형 20"/>
            <p:cNvSpPr/>
            <p:nvPr/>
          </p:nvSpPr>
          <p:spPr>
            <a:xfrm>
              <a:off x="4245203" y="258536"/>
              <a:ext cx="4464050" cy="2711450"/>
            </a:xfrm>
            <a:custGeom>
              <a:avLst/>
              <a:gdLst/>
              <a:cxnLst>
                <a:cxn ang="0">
                  <a:pos x="2812" y="220"/>
                </a:cxn>
                <a:cxn ang="0">
                  <a:pos x="2444" y="0"/>
                </a:cxn>
                <a:cxn ang="0">
                  <a:pos x="0" y="0"/>
                </a:cxn>
                <a:cxn ang="0">
                  <a:pos x="0" y="1484"/>
                </a:cxn>
                <a:cxn ang="0">
                  <a:pos x="380" y="1708"/>
                </a:cxn>
                <a:cxn ang="0">
                  <a:pos x="2812" y="1708"/>
                </a:cxn>
                <a:cxn ang="0">
                  <a:pos x="2812" y="220"/>
                </a:cxn>
              </a:cxnLst>
              <a:rect l="0" t="0" r="r" b="b"/>
              <a:pathLst>
                <a:path w="2812" h="1708">
                  <a:moveTo>
                    <a:pt x="2812" y="220"/>
                  </a:moveTo>
                  <a:lnTo>
                    <a:pt x="2444" y="0"/>
                  </a:lnTo>
                  <a:lnTo>
                    <a:pt x="0" y="0"/>
                  </a:lnTo>
                  <a:lnTo>
                    <a:pt x="0" y="1484"/>
                  </a:lnTo>
                  <a:lnTo>
                    <a:pt x="380" y="1708"/>
                  </a:lnTo>
                  <a:lnTo>
                    <a:pt x="2812" y="1708"/>
                  </a:lnTo>
                  <a:lnTo>
                    <a:pt x="2812" y="220"/>
                  </a:lnTo>
                  <a:close/>
                </a:path>
              </a:pathLst>
            </a:custGeom>
            <a:noFill/>
            <a:ln w="57150">
              <a:solidFill>
                <a:schemeClr val="accent5"/>
              </a:solidFill>
              <a:miter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>
              <a:normAutofit/>
            </a:bodyPr>
            <a:lstStyle/>
            <a:p>
              <a:pPr algn="ctr" defTabSz="664369">
                <a:defRPr lang="ko-KR" altLang="en-US"/>
              </a:pPr>
              <a:endParaRPr lang="ko-KR" altLang="en-US" sz="1350">
                <a:latin typeface="함초롬돋움"/>
                <a:cs typeface="함초롬돋움"/>
              </a:endParaRPr>
            </a:p>
          </p:txBody>
        </p:sp>
      </p:grpSp>
      <p:sp>
        <p:nvSpPr>
          <p:cNvPr id="8" name="제목 7"/>
          <p:cNvSpPr>
            <a:spLocks noGrp="1"/>
          </p:cNvSpPr>
          <p:nvPr>
            <p:ph type="title" idx="0"/>
          </p:nvPr>
        </p:nvSpPr>
        <p:spPr>
          <a:xfrm>
            <a:off x="3479805" y="2527676"/>
            <a:ext cx="5215372" cy="961090"/>
          </a:xfrm>
        </p:spPr>
        <p:txBody>
          <a:bodyPr vert="horz" wrap="none" lIns="91440" tIns="45720" rIns="91440" bIns="45720">
            <a:normAutofit/>
          </a:bodyPr>
          <a:lstStyle/>
          <a:p>
            <a:pPr algn="ctr">
              <a:defRPr lang="ko-KR" altLang="en-US"/>
            </a:pPr>
            <a:r>
              <a:rPr lang="en-US" altLang="ko-KR">
                <a:solidFill>
                  <a:schemeClr val="accent5"/>
                </a:solidFill>
                <a:latin typeface="함초롬돋움"/>
                <a:cs typeface="함초롬돋움"/>
              </a:rPr>
              <a:t>The END</a:t>
            </a:r>
            <a:endParaRPr lang="en-US" altLang="ko-KR">
              <a:solidFill>
                <a:schemeClr val="accent5"/>
              </a:solidFill>
              <a:latin typeface="함초롬돋움"/>
              <a:cs typeface="함초롬돋움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사용자 지정 6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98c24"/>
      </a:accent1>
      <a:accent2>
        <a:srgbClr val="283c20"/>
      </a:accent2>
      <a:accent3>
        <a:srgbClr val="b1b352"/>
      </a:accent3>
      <a:accent4>
        <a:srgbClr val="747d8c"/>
      </a:accent4>
      <a:accent5>
        <a:srgbClr val="ffffff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4">
      <a:majorFont>
        <a:latin typeface="Arial"/>
        <a:ea typeface="함초롬돋움"/>
        <a:cs typeface=""/>
      </a:majorFont>
      <a:minorFont>
        <a:latin typeface="Arial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194</ep:Words>
  <ep:PresentationFormat>와이드스크린(16:9)</ep:PresentationFormat>
  <ep:Paragraphs>53</ep:Paragraphs>
  <ep:Slides>8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ep:HeadingPairs>
  <ep:TitlesOfParts>
    <vt:vector size="9" baseType="lpstr">
      <vt:lpstr>한컴오피스</vt:lpstr>
      <vt:lpstr>지구를 지켜라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The END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2014-04-24T07:43:35.000</dcterms:created>
  <cp:lastModifiedBy>user</cp:lastModifiedBy>
  <dcterms:modified xsi:type="dcterms:W3CDTF">2020-04-07T05:44:26.325</dcterms:modified>
  <cp:revision>55</cp:revision>
  <dc:title>성장</dc:title>
  <cp:version>0906.0100.01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